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40" r:id="rId1"/>
  </p:sldMasterIdLst>
  <p:notesMasterIdLst>
    <p:notesMasterId r:id="rId39"/>
  </p:notesMasterIdLst>
  <p:sldIdLst>
    <p:sldId id="256" r:id="rId2"/>
    <p:sldId id="258" r:id="rId3"/>
    <p:sldId id="273" r:id="rId4"/>
    <p:sldId id="293" r:id="rId5"/>
    <p:sldId id="294" r:id="rId6"/>
    <p:sldId id="312" r:id="rId7"/>
    <p:sldId id="313" r:id="rId8"/>
    <p:sldId id="314" r:id="rId9"/>
    <p:sldId id="263" r:id="rId10"/>
    <p:sldId id="259" r:id="rId11"/>
    <p:sldId id="261" r:id="rId12"/>
    <p:sldId id="264" r:id="rId13"/>
    <p:sldId id="291" r:id="rId14"/>
    <p:sldId id="309" r:id="rId15"/>
    <p:sldId id="322" r:id="rId16"/>
    <p:sldId id="321" r:id="rId17"/>
    <p:sldId id="326" r:id="rId18"/>
    <p:sldId id="327" r:id="rId19"/>
    <p:sldId id="328" r:id="rId20"/>
    <p:sldId id="329" r:id="rId21"/>
    <p:sldId id="311" r:id="rId22"/>
    <p:sldId id="260" r:id="rId23"/>
    <p:sldId id="330" r:id="rId24"/>
    <p:sldId id="331" r:id="rId25"/>
    <p:sldId id="315" r:id="rId26"/>
    <p:sldId id="257" r:id="rId27"/>
    <p:sldId id="316" r:id="rId28"/>
    <p:sldId id="317" r:id="rId29"/>
    <p:sldId id="318" r:id="rId30"/>
    <p:sldId id="319" r:id="rId31"/>
    <p:sldId id="320" r:id="rId32"/>
    <p:sldId id="262" r:id="rId33"/>
    <p:sldId id="308" r:id="rId34"/>
    <p:sldId id="324" r:id="rId35"/>
    <p:sldId id="323" r:id="rId36"/>
    <p:sldId id="325" r:id="rId37"/>
    <p:sldId id="27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90"/>
    <p:restoredTop sz="94780"/>
  </p:normalViewPr>
  <p:slideViewPr>
    <p:cSldViewPr snapToGrid="0" snapToObjects="1">
      <p:cViewPr varScale="1">
        <p:scale>
          <a:sx n="139" d="100"/>
          <a:sy n="139" d="100"/>
        </p:scale>
        <p:origin x="1056" y="176"/>
      </p:cViewPr>
      <p:guideLst/>
    </p:cSldViewPr>
  </p:slideViewPr>
  <p:notesTextViewPr>
    <p:cViewPr>
      <p:scale>
        <a:sx n="1" d="1"/>
        <a:sy n="1" d="1"/>
      </p:scale>
      <p:origin x="0" y="0"/>
    </p:cViewPr>
  </p:notesTextViewPr>
  <p:notesViewPr>
    <p:cSldViewPr snapToGrid="0" snapToObjects="1">
      <p:cViewPr varScale="1">
        <p:scale>
          <a:sx n="118" d="100"/>
          <a:sy n="118" d="100"/>
        </p:scale>
        <p:origin x="4960"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Sheet1!$V$11</c:f>
              <c:strCache>
                <c:ptCount val="1"/>
                <c:pt idx="0">
                  <c:v>ELTA</c:v>
                </c:pt>
              </c:strCache>
            </c:strRef>
          </c:tx>
          <c:spPr>
            <a:solidFill>
              <a:schemeClr val="accent1"/>
            </a:solidFill>
            <a:ln>
              <a:noFill/>
            </a:ln>
            <a:effectLst/>
          </c:spPr>
          <c:invertIfNegative val="0"/>
          <c:cat>
            <c:strRef>
              <c:f>Sheet1!$W$10:$X$10</c:f>
              <c:strCache>
                <c:ptCount val="2"/>
                <c:pt idx="0">
                  <c:v>Total</c:v>
                </c:pt>
                <c:pt idx="1">
                  <c:v>Members</c:v>
                </c:pt>
              </c:strCache>
            </c:strRef>
          </c:cat>
          <c:val>
            <c:numRef>
              <c:f>Sheet1!$W$11:$X$11</c:f>
              <c:numCache>
                <c:formatCode>General</c:formatCode>
                <c:ptCount val="2"/>
                <c:pt idx="0">
                  <c:v>335</c:v>
                </c:pt>
                <c:pt idx="1">
                  <c:v>237</c:v>
                </c:pt>
              </c:numCache>
            </c:numRef>
          </c:val>
          <c:extLst>
            <c:ext xmlns:c16="http://schemas.microsoft.com/office/drawing/2014/chart" uri="{C3380CC4-5D6E-409C-BE32-E72D297353CC}">
              <c16:uniqueId val="{00000000-3C57-C543-8292-E3962E40AC45}"/>
            </c:ext>
          </c:extLst>
        </c:ser>
        <c:dLbls>
          <c:showLegendKey val="0"/>
          <c:showVal val="0"/>
          <c:showCatName val="0"/>
          <c:showSerName val="0"/>
          <c:showPercent val="0"/>
          <c:showBubbleSize val="0"/>
        </c:dLbls>
        <c:gapWidth val="182"/>
        <c:axId val="1885078800"/>
        <c:axId val="1885080448"/>
      </c:barChart>
      <c:catAx>
        <c:axId val="1885078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5080448"/>
        <c:crosses val="autoZero"/>
        <c:auto val="1"/>
        <c:lblAlgn val="ctr"/>
        <c:lblOffset val="100"/>
        <c:noMultiLvlLbl val="0"/>
      </c:catAx>
      <c:valAx>
        <c:axId val="18850804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50788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stacked"/>
        <c:varyColors val="0"/>
        <c:ser>
          <c:idx val="0"/>
          <c:order val="0"/>
          <c:tx>
            <c:strRef>
              <c:f>Sheet1!$A$3</c:f>
              <c:strCache>
                <c:ptCount val="1"/>
                <c:pt idx="0">
                  <c:v>Area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Sheet1!$B$2:$D$2</c:f>
              <c:strCache>
                <c:ptCount val="2"/>
                <c:pt idx="0">
                  <c:v>Total</c:v>
                </c:pt>
                <c:pt idx="1">
                  <c:v>Members</c:v>
                </c:pt>
              </c:strCache>
            </c:strRef>
          </c:cat>
          <c:val>
            <c:numRef>
              <c:f>Sheet1!$B$3:$D$3</c:f>
              <c:numCache>
                <c:formatCode>General</c:formatCode>
                <c:ptCount val="2"/>
                <c:pt idx="0">
                  <c:v>44</c:v>
                </c:pt>
                <c:pt idx="1">
                  <c:v>35</c:v>
                </c:pt>
              </c:numCache>
            </c:numRef>
          </c:val>
          <c:extLst>
            <c:ext xmlns:c16="http://schemas.microsoft.com/office/drawing/2014/chart" uri="{C3380CC4-5D6E-409C-BE32-E72D297353CC}">
              <c16:uniqueId val="{00000000-7F00-4843-8653-6475DA6F6664}"/>
            </c:ext>
          </c:extLst>
        </c:ser>
        <c:dLbls>
          <c:showLegendKey val="0"/>
          <c:showVal val="0"/>
          <c:showCatName val="0"/>
          <c:showSerName val="0"/>
          <c:showPercent val="0"/>
          <c:showBubbleSize val="0"/>
        </c:dLbls>
        <c:gapWidth val="150"/>
        <c:overlap val="100"/>
        <c:serLines>
          <c:spPr>
            <a:ln w="9525" cap="flat" cmpd="sng" algn="ctr">
              <a:solidFill>
                <a:schemeClr val="tx1">
                  <a:lumMod val="35000"/>
                  <a:lumOff val="65000"/>
                </a:schemeClr>
              </a:solidFill>
              <a:round/>
            </a:ln>
            <a:effectLst/>
          </c:spPr>
        </c:serLines>
        <c:axId val="1836459808"/>
        <c:axId val="1836902480"/>
      </c:barChart>
      <c:valAx>
        <c:axId val="18369024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6459808"/>
        <c:crosses val="autoZero"/>
        <c:crossBetween val="between"/>
      </c:valAx>
      <c:catAx>
        <c:axId val="18364598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6902480"/>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Sheet1!$F$3</c:f>
              <c:strCache>
                <c:ptCount val="1"/>
                <c:pt idx="0">
                  <c:v>Area 2</c:v>
                </c:pt>
              </c:strCache>
            </c:strRef>
          </c:tx>
          <c:spPr>
            <a:solidFill>
              <a:schemeClr val="accent1"/>
            </a:solidFill>
            <a:ln>
              <a:noFill/>
            </a:ln>
            <a:effectLst/>
          </c:spPr>
          <c:invertIfNegative val="0"/>
          <c:cat>
            <c:strRef>
              <c:f>Sheet1!$G$2:$H$2</c:f>
              <c:strCache>
                <c:ptCount val="2"/>
                <c:pt idx="0">
                  <c:v>Total</c:v>
                </c:pt>
                <c:pt idx="1">
                  <c:v>Members</c:v>
                </c:pt>
              </c:strCache>
            </c:strRef>
          </c:cat>
          <c:val>
            <c:numRef>
              <c:f>Sheet1!$G$3:$H$3</c:f>
              <c:numCache>
                <c:formatCode>General</c:formatCode>
                <c:ptCount val="2"/>
                <c:pt idx="0">
                  <c:v>67</c:v>
                </c:pt>
                <c:pt idx="1">
                  <c:v>51</c:v>
                </c:pt>
              </c:numCache>
            </c:numRef>
          </c:val>
          <c:extLst>
            <c:ext xmlns:c16="http://schemas.microsoft.com/office/drawing/2014/chart" uri="{C3380CC4-5D6E-409C-BE32-E72D297353CC}">
              <c16:uniqueId val="{00000000-A160-E648-A32E-B5B4F7358E97}"/>
            </c:ext>
          </c:extLst>
        </c:ser>
        <c:dLbls>
          <c:showLegendKey val="0"/>
          <c:showVal val="0"/>
          <c:showCatName val="0"/>
          <c:showSerName val="0"/>
          <c:showPercent val="0"/>
          <c:showBubbleSize val="0"/>
        </c:dLbls>
        <c:gapWidth val="182"/>
        <c:axId val="1887905344"/>
        <c:axId val="1887906992"/>
      </c:barChart>
      <c:catAx>
        <c:axId val="1887905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7906992"/>
        <c:crosses val="autoZero"/>
        <c:auto val="1"/>
        <c:lblAlgn val="ctr"/>
        <c:lblOffset val="100"/>
        <c:noMultiLvlLbl val="0"/>
      </c:catAx>
      <c:valAx>
        <c:axId val="18879069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7905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Sheet1!$M$3</c:f>
              <c:strCache>
                <c:ptCount val="1"/>
                <c:pt idx="0">
                  <c:v>Area 3</c:v>
                </c:pt>
              </c:strCache>
            </c:strRef>
          </c:tx>
          <c:spPr>
            <a:solidFill>
              <a:schemeClr val="accent1"/>
            </a:solidFill>
            <a:ln>
              <a:noFill/>
            </a:ln>
            <a:effectLst/>
          </c:spPr>
          <c:invertIfNegative val="0"/>
          <c:cat>
            <c:strRef>
              <c:f>Sheet1!$N$2:$O$2</c:f>
              <c:strCache>
                <c:ptCount val="2"/>
                <c:pt idx="0">
                  <c:v>Total</c:v>
                </c:pt>
                <c:pt idx="1">
                  <c:v>Members</c:v>
                </c:pt>
              </c:strCache>
            </c:strRef>
          </c:cat>
          <c:val>
            <c:numRef>
              <c:f>Sheet1!$N$3:$O$3</c:f>
              <c:numCache>
                <c:formatCode>General</c:formatCode>
                <c:ptCount val="2"/>
                <c:pt idx="0">
                  <c:v>96</c:v>
                </c:pt>
                <c:pt idx="1">
                  <c:v>74</c:v>
                </c:pt>
              </c:numCache>
            </c:numRef>
          </c:val>
          <c:extLst>
            <c:ext xmlns:c16="http://schemas.microsoft.com/office/drawing/2014/chart" uri="{C3380CC4-5D6E-409C-BE32-E72D297353CC}">
              <c16:uniqueId val="{00000000-988F-554A-A228-BF1C779CA774}"/>
            </c:ext>
          </c:extLst>
        </c:ser>
        <c:dLbls>
          <c:showLegendKey val="0"/>
          <c:showVal val="0"/>
          <c:showCatName val="0"/>
          <c:showSerName val="0"/>
          <c:showPercent val="0"/>
          <c:showBubbleSize val="0"/>
        </c:dLbls>
        <c:gapWidth val="182"/>
        <c:axId val="1811179136"/>
        <c:axId val="1870824736"/>
      </c:barChart>
      <c:catAx>
        <c:axId val="1811179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70824736"/>
        <c:crosses val="autoZero"/>
        <c:auto val="1"/>
        <c:lblAlgn val="ctr"/>
        <c:lblOffset val="100"/>
        <c:noMultiLvlLbl val="0"/>
      </c:catAx>
      <c:valAx>
        <c:axId val="187082473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117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Sheet1!$Q$3</c:f>
              <c:strCache>
                <c:ptCount val="1"/>
                <c:pt idx="0">
                  <c:v>Area 4</c:v>
                </c:pt>
              </c:strCache>
            </c:strRef>
          </c:tx>
          <c:spPr>
            <a:solidFill>
              <a:schemeClr val="accent1"/>
            </a:solidFill>
            <a:ln>
              <a:noFill/>
            </a:ln>
            <a:effectLst/>
          </c:spPr>
          <c:invertIfNegative val="0"/>
          <c:cat>
            <c:strRef>
              <c:f>Sheet1!$R$2:$S$2</c:f>
              <c:strCache>
                <c:ptCount val="2"/>
                <c:pt idx="0">
                  <c:v>Total</c:v>
                </c:pt>
                <c:pt idx="1">
                  <c:v>Members</c:v>
                </c:pt>
              </c:strCache>
            </c:strRef>
          </c:cat>
          <c:val>
            <c:numRef>
              <c:f>Sheet1!$R$3:$S$3</c:f>
              <c:numCache>
                <c:formatCode>General</c:formatCode>
                <c:ptCount val="2"/>
                <c:pt idx="0">
                  <c:v>37</c:v>
                </c:pt>
                <c:pt idx="1">
                  <c:v>28</c:v>
                </c:pt>
              </c:numCache>
            </c:numRef>
          </c:val>
          <c:extLst>
            <c:ext xmlns:c16="http://schemas.microsoft.com/office/drawing/2014/chart" uri="{C3380CC4-5D6E-409C-BE32-E72D297353CC}">
              <c16:uniqueId val="{00000000-8B02-784B-B4F1-1F12086D446A}"/>
            </c:ext>
          </c:extLst>
        </c:ser>
        <c:dLbls>
          <c:showLegendKey val="0"/>
          <c:showVal val="0"/>
          <c:showCatName val="0"/>
          <c:showSerName val="0"/>
          <c:showPercent val="0"/>
          <c:showBubbleSize val="0"/>
        </c:dLbls>
        <c:gapWidth val="182"/>
        <c:axId val="1885896144"/>
        <c:axId val="1741250512"/>
      </c:barChart>
      <c:catAx>
        <c:axId val="18858961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1250512"/>
        <c:crosses val="autoZero"/>
        <c:auto val="1"/>
        <c:lblAlgn val="ctr"/>
        <c:lblOffset val="100"/>
        <c:noMultiLvlLbl val="0"/>
      </c:catAx>
      <c:valAx>
        <c:axId val="1741250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5896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Sheet1!$V$3</c:f>
              <c:strCache>
                <c:ptCount val="1"/>
                <c:pt idx="0">
                  <c:v>Area 5</c:v>
                </c:pt>
              </c:strCache>
            </c:strRef>
          </c:tx>
          <c:spPr>
            <a:solidFill>
              <a:schemeClr val="accent1"/>
            </a:solidFill>
            <a:ln>
              <a:noFill/>
            </a:ln>
            <a:effectLst/>
          </c:spPr>
          <c:invertIfNegative val="0"/>
          <c:cat>
            <c:strRef>
              <c:f>Sheet1!$W$2:$X$2</c:f>
              <c:strCache>
                <c:ptCount val="2"/>
                <c:pt idx="0">
                  <c:v>Total</c:v>
                </c:pt>
                <c:pt idx="1">
                  <c:v>Members</c:v>
                </c:pt>
              </c:strCache>
            </c:strRef>
          </c:cat>
          <c:val>
            <c:numRef>
              <c:f>Sheet1!$W$3:$X$3</c:f>
              <c:numCache>
                <c:formatCode>General</c:formatCode>
                <c:ptCount val="2"/>
                <c:pt idx="0">
                  <c:v>55</c:v>
                </c:pt>
                <c:pt idx="1">
                  <c:v>32</c:v>
                </c:pt>
              </c:numCache>
            </c:numRef>
          </c:val>
          <c:extLst>
            <c:ext xmlns:c16="http://schemas.microsoft.com/office/drawing/2014/chart" uri="{C3380CC4-5D6E-409C-BE32-E72D297353CC}">
              <c16:uniqueId val="{00000000-7D46-1440-AF9B-484239E189C8}"/>
            </c:ext>
          </c:extLst>
        </c:ser>
        <c:dLbls>
          <c:showLegendKey val="0"/>
          <c:showVal val="0"/>
          <c:showCatName val="0"/>
          <c:showSerName val="0"/>
          <c:showPercent val="0"/>
          <c:showBubbleSize val="0"/>
        </c:dLbls>
        <c:gapWidth val="182"/>
        <c:axId val="1884650528"/>
        <c:axId val="1884652176"/>
      </c:barChart>
      <c:catAx>
        <c:axId val="1884650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652176"/>
        <c:crosses val="autoZero"/>
        <c:auto val="1"/>
        <c:lblAlgn val="ctr"/>
        <c:lblOffset val="100"/>
        <c:noMultiLvlLbl val="0"/>
      </c:catAx>
      <c:valAx>
        <c:axId val="18846521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4650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Sheet1!$V$6</c:f>
              <c:strCache>
                <c:ptCount val="1"/>
                <c:pt idx="0">
                  <c:v>Area 6</c:v>
                </c:pt>
              </c:strCache>
            </c:strRef>
          </c:tx>
          <c:spPr>
            <a:solidFill>
              <a:schemeClr val="accent1"/>
            </a:solidFill>
            <a:ln>
              <a:noFill/>
            </a:ln>
            <a:effectLst/>
          </c:spPr>
          <c:invertIfNegative val="0"/>
          <c:cat>
            <c:strRef>
              <c:f>Sheet1!$W$5:$X$5</c:f>
              <c:strCache>
                <c:ptCount val="2"/>
                <c:pt idx="0">
                  <c:v>Total</c:v>
                </c:pt>
                <c:pt idx="1">
                  <c:v>Members</c:v>
                </c:pt>
              </c:strCache>
            </c:strRef>
          </c:cat>
          <c:val>
            <c:numRef>
              <c:f>Sheet1!$W$6:$X$6</c:f>
              <c:numCache>
                <c:formatCode>General</c:formatCode>
                <c:ptCount val="2"/>
                <c:pt idx="0">
                  <c:v>36</c:v>
                </c:pt>
                <c:pt idx="1">
                  <c:v>17</c:v>
                </c:pt>
              </c:numCache>
            </c:numRef>
          </c:val>
          <c:extLst>
            <c:ext xmlns:c16="http://schemas.microsoft.com/office/drawing/2014/chart" uri="{C3380CC4-5D6E-409C-BE32-E72D297353CC}">
              <c16:uniqueId val="{00000000-360B-6343-AD82-B7E2CC292333}"/>
            </c:ext>
          </c:extLst>
        </c:ser>
        <c:dLbls>
          <c:showLegendKey val="0"/>
          <c:showVal val="0"/>
          <c:showCatName val="0"/>
          <c:showSerName val="0"/>
          <c:showPercent val="0"/>
          <c:showBubbleSize val="0"/>
        </c:dLbls>
        <c:gapWidth val="182"/>
        <c:axId val="1891048832"/>
        <c:axId val="1891305856"/>
      </c:barChart>
      <c:catAx>
        <c:axId val="1891048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1305856"/>
        <c:crosses val="autoZero"/>
        <c:auto val="1"/>
        <c:lblAlgn val="ctr"/>
        <c:lblOffset val="100"/>
        <c:noMultiLvlLbl val="0"/>
      </c:catAx>
      <c:valAx>
        <c:axId val="18913058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1048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80B61-423D-5C42-9A47-08E666BB4168}" type="datetimeFigureOut">
              <a:rPr lang="en-US" smtClean="0"/>
              <a:t>5/19/21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661A6A-1A71-E746-8038-0FA3EB1DCD2E}" type="slidenum">
              <a:rPr lang="en-US" smtClean="0"/>
              <a:t>‹#›</a:t>
            </a:fld>
            <a:endParaRPr lang="en-US"/>
          </a:p>
        </p:txBody>
      </p:sp>
    </p:spTree>
    <p:extLst>
      <p:ext uri="{BB962C8B-B14F-4D97-AF65-F5344CB8AC3E}">
        <p14:creationId xmlns:p14="http://schemas.microsoft.com/office/powerpoint/2010/main" val="4149894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661A6A-1A71-E746-8038-0FA3EB1DCD2E}" type="slidenum">
              <a:rPr lang="en-US" smtClean="0"/>
              <a:t>1</a:t>
            </a:fld>
            <a:endParaRPr lang="en-US"/>
          </a:p>
        </p:txBody>
      </p:sp>
    </p:spTree>
    <p:extLst>
      <p:ext uri="{BB962C8B-B14F-4D97-AF65-F5344CB8AC3E}">
        <p14:creationId xmlns:p14="http://schemas.microsoft.com/office/powerpoint/2010/main" val="3649661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Brett</a:t>
            </a:r>
          </a:p>
        </p:txBody>
      </p:sp>
      <p:sp>
        <p:nvSpPr>
          <p:cNvPr id="4" name="Slide Number Placeholder 3"/>
          <p:cNvSpPr>
            <a:spLocks noGrp="1"/>
          </p:cNvSpPr>
          <p:nvPr>
            <p:ph type="sldNum" sz="quarter" idx="5"/>
          </p:nvPr>
        </p:nvSpPr>
        <p:spPr/>
        <p:txBody>
          <a:bodyPr/>
          <a:lstStyle/>
          <a:p>
            <a:fld id="{40661A6A-1A71-E746-8038-0FA3EB1DCD2E}" type="slidenum">
              <a:rPr lang="en-US" smtClean="0"/>
              <a:t>4</a:t>
            </a:fld>
            <a:endParaRPr lang="en-US"/>
          </a:p>
        </p:txBody>
      </p:sp>
    </p:spTree>
    <p:extLst>
      <p:ext uri="{BB962C8B-B14F-4D97-AF65-F5344CB8AC3E}">
        <p14:creationId xmlns:p14="http://schemas.microsoft.com/office/powerpoint/2010/main" val="102500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0C37EA-A764-DE43-A849-87B3D2EB74E3}" type="slidenum">
              <a:rPr lang="en-US" smtClean="0"/>
              <a:t>8</a:t>
            </a:fld>
            <a:endParaRPr lang="en-US"/>
          </a:p>
        </p:txBody>
      </p:sp>
    </p:spTree>
    <p:extLst>
      <p:ext uri="{BB962C8B-B14F-4D97-AF65-F5344CB8AC3E}">
        <p14:creationId xmlns:p14="http://schemas.microsoft.com/office/powerpoint/2010/main" val="3112941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40AA47D7-DA2B-4447-BF2D-B1233551BC2B}" type="datetimeFigureOut">
              <a:rPr lang="en-US" smtClean="0"/>
              <a:t>5/19/21</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22003250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0AA47D7-DA2B-4447-BF2D-B1233551BC2B}" type="datetimeFigureOut">
              <a:rPr lang="en-US" smtClean="0"/>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3413405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0AA47D7-DA2B-4447-BF2D-B1233551BC2B}" type="datetimeFigureOut">
              <a:rPr lang="en-US" smtClean="0"/>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363620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0AA47D7-DA2B-4447-BF2D-B1233551BC2B}" type="datetimeFigureOut">
              <a:rPr lang="en-US" smtClean="0"/>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4090059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40AA47D7-DA2B-4447-BF2D-B1233551BC2B}" type="datetimeFigureOut">
              <a:rPr lang="en-US" smtClean="0"/>
              <a:t>5/19/21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13395303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0AA47D7-DA2B-4447-BF2D-B1233551BC2B}" type="datetimeFigureOut">
              <a:rPr lang="en-US" smtClean="0"/>
              <a:t>5/19/21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186569332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0AA47D7-DA2B-4447-BF2D-B1233551BC2B}" type="datetimeFigureOut">
              <a:rPr lang="en-US" smtClean="0"/>
              <a:t>5/19/21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238284240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40AA47D7-DA2B-4447-BF2D-B1233551BC2B}" type="datetimeFigureOut">
              <a:rPr lang="en-US" smtClean="0"/>
              <a:t>5/19/21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634585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AA47D7-DA2B-4447-BF2D-B1233551BC2B}" type="datetimeFigureOut">
              <a:rPr lang="en-US" smtClean="0"/>
              <a:t>5/19/21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2624862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0AA47D7-DA2B-4447-BF2D-B1233551BC2B}" type="datetimeFigureOut">
              <a:rPr lang="en-US" smtClean="0"/>
              <a:t>5/19/21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881641-8234-0C40-B1C1-31687D863CA6}" type="slidenum">
              <a:rPr lang="en-US" smtClean="0"/>
              <a:t>‹#›</a:t>
            </a:fld>
            <a:endParaRPr lang="en-US"/>
          </a:p>
        </p:txBody>
      </p:sp>
    </p:spTree>
    <p:extLst>
      <p:ext uri="{BB962C8B-B14F-4D97-AF65-F5344CB8AC3E}">
        <p14:creationId xmlns:p14="http://schemas.microsoft.com/office/powerpoint/2010/main" val="6040763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0AA47D7-DA2B-4447-BF2D-B1233551BC2B}" type="datetimeFigureOut">
              <a:rPr lang="en-US" smtClean="0"/>
              <a:t>5/19/21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69600" y="6356351"/>
            <a:ext cx="812800" cy="365125"/>
          </a:xfrm>
        </p:spPr>
        <p:txBody>
          <a:bodyPr/>
          <a:lstStyle/>
          <a:p>
            <a:fld id="{5A881641-8234-0C40-B1C1-31687D863CA6}"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2069240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0AA47D7-DA2B-4447-BF2D-B1233551BC2B}" type="datetimeFigureOut">
              <a:rPr lang="en-US" smtClean="0"/>
              <a:t>5/19/21</a:t>
            </a:fld>
            <a:endParaRPr lang="en-US"/>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A881641-8234-0C40-B1C1-31687D863CA6}" type="slidenum">
              <a:rPr lang="en-US" smtClean="0"/>
              <a:t>‹#›</a:t>
            </a:fld>
            <a:endParaRPr lang="en-US"/>
          </a:p>
        </p:txBody>
      </p:sp>
      <p:grpSp>
        <p:nvGrpSpPr>
          <p:cNvPr id="2" name="Group 1"/>
          <p:cNvGrpSpPr/>
          <p:nvPr/>
        </p:nvGrpSpPr>
        <p:grpSpPr>
          <a:xfrm>
            <a:off x="-25356" y="202408"/>
            <a:ext cx="12240731"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41127407"/>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greaterkzooskate.org/2021eltavote/"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95AA96-19EF-134B-A053-59F7E7FA6C0D}"/>
              </a:ext>
            </a:extLst>
          </p:cNvPr>
          <p:cNvPicPr>
            <a:picLocks noChangeAspect="1"/>
          </p:cNvPicPr>
          <p:nvPr/>
        </p:nvPicPr>
        <p:blipFill>
          <a:blip r:embed="rId3"/>
          <a:srcRect/>
          <a:stretch/>
        </p:blipFill>
        <p:spPr>
          <a:xfrm>
            <a:off x="14386" y="16184"/>
            <a:ext cx="12163228" cy="6841816"/>
          </a:xfrm>
          <a:prstGeom prst="rect">
            <a:avLst/>
          </a:prstGeom>
        </p:spPr>
      </p:pic>
      <p:sp>
        <p:nvSpPr>
          <p:cNvPr id="2" name="Title 1">
            <a:extLst>
              <a:ext uri="{FF2B5EF4-FFF2-40B4-BE49-F238E27FC236}">
                <a16:creationId xmlns:a16="http://schemas.microsoft.com/office/drawing/2014/main" id="{E8BC5AD5-E44C-6049-BED1-0ECA7B2CA698}"/>
              </a:ext>
            </a:extLst>
          </p:cNvPr>
          <p:cNvSpPr>
            <a:spLocks noGrp="1"/>
          </p:cNvSpPr>
          <p:nvPr>
            <p:ph type="ctrTitle"/>
          </p:nvPr>
        </p:nvSpPr>
        <p:spPr>
          <a:xfrm>
            <a:off x="1154954" y="1447800"/>
            <a:ext cx="10416657" cy="3329581"/>
          </a:xfrm>
        </p:spPr>
        <p:txBody>
          <a:bodyPr/>
          <a:lstStyle/>
          <a:p>
            <a:r>
              <a:rPr lang="en-US" sz="6000" dirty="0">
                <a:solidFill>
                  <a:schemeClr val="tx1"/>
                </a:solidFill>
              </a:rPr>
              <a:t>Eagle Lake Annual Meeting</a:t>
            </a:r>
          </a:p>
        </p:txBody>
      </p:sp>
      <p:sp>
        <p:nvSpPr>
          <p:cNvPr id="3" name="Subtitle 2">
            <a:extLst>
              <a:ext uri="{FF2B5EF4-FFF2-40B4-BE49-F238E27FC236}">
                <a16:creationId xmlns:a16="http://schemas.microsoft.com/office/drawing/2014/main" id="{F8E47087-3025-D64F-8225-69435C454F61}"/>
              </a:ext>
            </a:extLst>
          </p:cNvPr>
          <p:cNvSpPr>
            <a:spLocks noGrp="1"/>
          </p:cNvSpPr>
          <p:nvPr>
            <p:ph type="subTitle" idx="1"/>
          </p:nvPr>
        </p:nvSpPr>
        <p:spPr>
          <a:xfrm>
            <a:off x="1757889" y="6084711"/>
            <a:ext cx="8676222" cy="485422"/>
          </a:xfrm>
        </p:spPr>
        <p:txBody>
          <a:bodyPr>
            <a:normAutofit lnSpcReduction="10000"/>
          </a:bodyPr>
          <a:lstStyle/>
          <a:p>
            <a:r>
              <a:rPr lang="en-US" dirty="0"/>
              <a:t>May 19</a:t>
            </a:r>
            <a:r>
              <a:rPr lang="en-US" baseline="30000" dirty="0"/>
              <a:t>th</a:t>
            </a:r>
            <a:r>
              <a:rPr lang="en-US" dirty="0"/>
              <a:t>, 2021 Virtual Zoom Meeting</a:t>
            </a:r>
          </a:p>
        </p:txBody>
      </p:sp>
    </p:spTree>
    <p:extLst>
      <p:ext uri="{BB962C8B-B14F-4D97-AF65-F5344CB8AC3E}">
        <p14:creationId xmlns:p14="http://schemas.microsoft.com/office/powerpoint/2010/main" val="3188265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A62E3-EC08-0C45-8260-8DF7462B78D7}"/>
              </a:ext>
            </a:extLst>
          </p:cNvPr>
          <p:cNvSpPr>
            <a:spLocks noGrp="1"/>
          </p:cNvSpPr>
          <p:nvPr>
            <p:ph type="title"/>
          </p:nvPr>
        </p:nvSpPr>
        <p:spPr/>
        <p:txBody>
          <a:bodyPr/>
          <a:lstStyle/>
          <a:p>
            <a:r>
              <a:rPr lang="en-US" dirty="0"/>
              <a:t>ELTA – Fiscal Year 2021 thru Mar 31</a:t>
            </a:r>
          </a:p>
        </p:txBody>
      </p:sp>
      <p:sp>
        <p:nvSpPr>
          <p:cNvPr id="3" name="Content Placeholder 2">
            <a:extLst>
              <a:ext uri="{FF2B5EF4-FFF2-40B4-BE49-F238E27FC236}">
                <a16:creationId xmlns:a16="http://schemas.microsoft.com/office/drawing/2014/main" id="{5E09AD4B-498D-1543-BB13-15179852727B}"/>
              </a:ext>
            </a:extLst>
          </p:cNvPr>
          <p:cNvSpPr>
            <a:spLocks noGrp="1"/>
          </p:cNvSpPr>
          <p:nvPr>
            <p:ph idx="1"/>
          </p:nvPr>
        </p:nvSpPr>
        <p:spPr/>
        <p:txBody>
          <a:bodyPr>
            <a:normAutofit/>
          </a:bodyPr>
          <a:lstStyle/>
          <a:p>
            <a:pPr marL="273050" indent="-273050">
              <a:tabLst>
                <a:tab pos="9601200" algn="dec"/>
              </a:tabLst>
            </a:pPr>
            <a:r>
              <a:rPr lang="en-US" dirty="0"/>
              <a:t>Revenues for the Period	$   6,897.18</a:t>
            </a:r>
          </a:p>
          <a:p>
            <a:pPr marL="273050" indent="-273050">
              <a:tabLst>
                <a:tab pos="9601200" algn="dec"/>
              </a:tabLst>
            </a:pPr>
            <a:endParaRPr lang="en-US" dirty="0"/>
          </a:p>
          <a:p>
            <a:pPr marL="273050" indent="-273050">
              <a:tabLst>
                <a:tab pos="9601200" algn="dec"/>
              </a:tabLst>
            </a:pPr>
            <a:r>
              <a:rPr lang="en-US" dirty="0"/>
              <a:t>Expenditures for the Period	$   2,380.93</a:t>
            </a:r>
          </a:p>
          <a:p>
            <a:pPr marL="273050" indent="-273050">
              <a:tabLst>
                <a:tab pos="9601200" algn="dec"/>
              </a:tabLst>
            </a:pPr>
            <a:endParaRPr lang="en-US" dirty="0"/>
          </a:p>
          <a:p>
            <a:pPr marL="273050" indent="-273050">
              <a:tabLst>
                <a:tab pos="9601200" algn="dec"/>
              </a:tabLst>
            </a:pPr>
            <a:r>
              <a:rPr lang="en-US" dirty="0"/>
              <a:t>Net for the Period	$   4,516.25</a:t>
            </a:r>
          </a:p>
          <a:p>
            <a:pPr marL="273050" indent="-273050">
              <a:tabLst>
                <a:tab pos="9601200" algn="dec"/>
              </a:tabLst>
            </a:pPr>
            <a:endParaRPr lang="en-US" dirty="0"/>
          </a:p>
          <a:p>
            <a:pPr marL="273050" indent="-273050">
              <a:tabLst>
                <a:tab pos="9601200" algn="dec"/>
              </a:tabLst>
            </a:pPr>
            <a:r>
              <a:rPr lang="en-US" dirty="0"/>
              <a:t>Balance Brought Forward Start of the Period	$ 14,228.49</a:t>
            </a:r>
          </a:p>
          <a:p>
            <a:pPr marL="273050" indent="-273050">
              <a:tabLst>
                <a:tab pos="9601200" algn="dec"/>
              </a:tabLst>
            </a:pPr>
            <a:endParaRPr lang="en-US" dirty="0"/>
          </a:p>
          <a:p>
            <a:pPr marL="273050" indent="-273050">
              <a:tabLst>
                <a:tab pos="9601200" algn="dec"/>
              </a:tabLst>
            </a:pPr>
            <a:r>
              <a:rPr lang="en-US" dirty="0"/>
              <a:t>Net Funds Available End of the Period	$ 18,744.74</a:t>
            </a:r>
          </a:p>
          <a:p>
            <a:endParaRPr lang="en-US" dirty="0"/>
          </a:p>
        </p:txBody>
      </p:sp>
      <p:sp>
        <p:nvSpPr>
          <p:cNvPr id="4" name="Footer Placeholder 3">
            <a:extLst>
              <a:ext uri="{FF2B5EF4-FFF2-40B4-BE49-F238E27FC236}">
                <a16:creationId xmlns:a16="http://schemas.microsoft.com/office/drawing/2014/main" id="{D375756F-C432-174D-9568-2AD230008222}"/>
              </a:ext>
            </a:extLst>
          </p:cNvPr>
          <p:cNvSpPr>
            <a:spLocks noGrp="1"/>
          </p:cNvSpPr>
          <p:nvPr>
            <p:ph type="ftr" sz="quarter" idx="11"/>
          </p:nvPr>
        </p:nvSpPr>
        <p:spPr/>
        <p:txBody>
          <a:bodyPr/>
          <a:lstStyle/>
          <a:p>
            <a:r>
              <a:rPr lang="en-US"/>
              <a:t>To see line item detail refer to 1st &amp; 2nd Quarter Newsletters</a:t>
            </a:r>
          </a:p>
        </p:txBody>
      </p:sp>
    </p:spTree>
    <p:extLst>
      <p:ext uri="{BB962C8B-B14F-4D97-AF65-F5344CB8AC3E}">
        <p14:creationId xmlns:p14="http://schemas.microsoft.com/office/powerpoint/2010/main" val="19591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8E55-3F5D-4F42-AE4A-C255A85FD384}"/>
              </a:ext>
            </a:extLst>
          </p:cNvPr>
          <p:cNvSpPr>
            <a:spLocks noGrp="1"/>
          </p:cNvSpPr>
          <p:nvPr>
            <p:ph type="title"/>
          </p:nvPr>
        </p:nvSpPr>
        <p:spPr/>
        <p:txBody>
          <a:bodyPr/>
          <a:lstStyle/>
          <a:p>
            <a:r>
              <a:rPr lang="en-US" dirty="0"/>
              <a:t>SAD #1 – Fiscal Year 2021 thru March 31</a:t>
            </a:r>
          </a:p>
        </p:txBody>
      </p:sp>
      <p:sp>
        <p:nvSpPr>
          <p:cNvPr id="3" name="Content Placeholder 2">
            <a:extLst>
              <a:ext uri="{FF2B5EF4-FFF2-40B4-BE49-F238E27FC236}">
                <a16:creationId xmlns:a16="http://schemas.microsoft.com/office/drawing/2014/main" id="{459A8306-EEA5-1D47-A456-B8A5324429C0}"/>
              </a:ext>
            </a:extLst>
          </p:cNvPr>
          <p:cNvSpPr>
            <a:spLocks noGrp="1"/>
          </p:cNvSpPr>
          <p:nvPr>
            <p:ph idx="1"/>
          </p:nvPr>
        </p:nvSpPr>
        <p:spPr>
          <a:xfrm>
            <a:off x="609599" y="1935480"/>
            <a:ext cx="11260347" cy="4389120"/>
          </a:xfrm>
        </p:spPr>
        <p:txBody>
          <a:bodyPr>
            <a:normAutofit/>
          </a:bodyPr>
          <a:lstStyle/>
          <a:p>
            <a:pPr marL="273050" indent="-273050">
              <a:tabLst>
                <a:tab pos="9601200" algn="dec"/>
              </a:tabLst>
            </a:pPr>
            <a:r>
              <a:rPr lang="en-US" dirty="0"/>
              <a:t>Revenues for the Period	$            1.60</a:t>
            </a:r>
          </a:p>
          <a:p>
            <a:pPr marL="273050" indent="-273050">
              <a:tabLst>
                <a:tab pos="9601200" algn="dec"/>
              </a:tabLst>
            </a:pPr>
            <a:endParaRPr lang="en-US" dirty="0"/>
          </a:p>
          <a:p>
            <a:pPr marL="273050" indent="-273050">
              <a:tabLst>
                <a:tab pos="9601200" algn="dec"/>
              </a:tabLst>
            </a:pPr>
            <a:r>
              <a:rPr lang="en-US" dirty="0"/>
              <a:t>Expenditures for the Period	$     1,500.00</a:t>
            </a:r>
          </a:p>
          <a:p>
            <a:pPr marL="273050" indent="-273050">
              <a:tabLst>
                <a:tab pos="9601200" algn="dec"/>
              </a:tabLst>
            </a:pPr>
            <a:endParaRPr lang="en-US" dirty="0"/>
          </a:p>
          <a:p>
            <a:pPr marL="273050" indent="-273050">
              <a:tabLst>
                <a:tab pos="9601200" algn="dec"/>
              </a:tabLst>
            </a:pPr>
            <a:r>
              <a:rPr lang="en-US" dirty="0"/>
              <a:t>Net for the Period	$    (1,498.40)</a:t>
            </a:r>
          </a:p>
          <a:p>
            <a:pPr marL="273050" indent="-273050">
              <a:tabLst>
                <a:tab pos="9601200" algn="dec"/>
              </a:tabLst>
            </a:pPr>
            <a:endParaRPr lang="en-US" dirty="0"/>
          </a:p>
          <a:p>
            <a:pPr marL="273050" indent="-273050">
              <a:tabLst>
                <a:tab pos="9601200" algn="dec"/>
              </a:tabLst>
            </a:pPr>
            <a:r>
              <a:rPr lang="en-US" dirty="0"/>
              <a:t>Balance Brought Forward Start of the Period	$ 100,183.42</a:t>
            </a:r>
          </a:p>
          <a:p>
            <a:pPr marL="273050" indent="-273050">
              <a:tabLst>
                <a:tab pos="9601200" algn="dec"/>
              </a:tabLst>
            </a:pPr>
            <a:endParaRPr lang="en-US" dirty="0"/>
          </a:p>
          <a:p>
            <a:pPr marL="273050" indent="-273050">
              <a:tabLst>
                <a:tab pos="9601200" algn="dec"/>
              </a:tabLst>
            </a:pPr>
            <a:r>
              <a:rPr lang="en-US" dirty="0"/>
              <a:t>Net Funds Available End of the Period	$   98,685.02</a:t>
            </a:r>
          </a:p>
          <a:p>
            <a:endParaRPr lang="en-US" dirty="0"/>
          </a:p>
        </p:txBody>
      </p:sp>
      <p:sp>
        <p:nvSpPr>
          <p:cNvPr id="4" name="Footer Placeholder 3">
            <a:extLst>
              <a:ext uri="{FF2B5EF4-FFF2-40B4-BE49-F238E27FC236}">
                <a16:creationId xmlns:a16="http://schemas.microsoft.com/office/drawing/2014/main" id="{1881CB75-22A5-BE43-9408-7634086FF26F}"/>
              </a:ext>
            </a:extLst>
          </p:cNvPr>
          <p:cNvSpPr>
            <a:spLocks noGrp="1"/>
          </p:cNvSpPr>
          <p:nvPr>
            <p:ph type="ftr" sz="quarter" idx="11"/>
          </p:nvPr>
        </p:nvSpPr>
        <p:spPr/>
        <p:txBody>
          <a:bodyPr/>
          <a:lstStyle/>
          <a:p>
            <a:r>
              <a:rPr lang="en-US"/>
              <a:t>To see line item detail refer to 1st &amp; 2nd Quarter Newsletters</a:t>
            </a:r>
          </a:p>
        </p:txBody>
      </p:sp>
    </p:spTree>
    <p:extLst>
      <p:ext uri="{BB962C8B-B14F-4D97-AF65-F5344CB8AC3E}">
        <p14:creationId xmlns:p14="http://schemas.microsoft.com/office/powerpoint/2010/main" val="4034505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13C16-8F0A-AD46-8BCB-5542D89D1983}"/>
              </a:ext>
            </a:extLst>
          </p:cNvPr>
          <p:cNvSpPr>
            <a:spLocks noGrp="1"/>
          </p:cNvSpPr>
          <p:nvPr>
            <p:ph type="title"/>
          </p:nvPr>
        </p:nvSpPr>
        <p:spPr/>
        <p:txBody>
          <a:bodyPr/>
          <a:lstStyle/>
          <a:p>
            <a:r>
              <a:rPr lang="en-US" dirty="0"/>
              <a:t>SAD #2 – Fiscal Year 2021 thru March 31</a:t>
            </a:r>
          </a:p>
        </p:txBody>
      </p:sp>
      <p:sp>
        <p:nvSpPr>
          <p:cNvPr id="3" name="Content Placeholder 2">
            <a:extLst>
              <a:ext uri="{FF2B5EF4-FFF2-40B4-BE49-F238E27FC236}">
                <a16:creationId xmlns:a16="http://schemas.microsoft.com/office/drawing/2014/main" id="{E3C5F021-CBE8-E246-9A47-A2866EF7704D}"/>
              </a:ext>
            </a:extLst>
          </p:cNvPr>
          <p:cNvSpPr>
            <a:spLocks noGrp="1"/>
          </p:cNvSpPr>
          <p:nvPr>
            <p:ph idx="1"/>
          </p:nvPr>
        </p:nvSpPr>
        <p:spPr>
          <a:xfrm>
            <a:off x="609599" y="1935480"/>
            <a:ext cx="11165457" cy="4389120"/>
          </a:xfrm>
        </p:spPr>
        <p:txBody>
          <a:bodyPr>
            <a:normAutofit/>
          </a:bodyPr>
          <a:lstStyle/>
          <a:p>
            <a:pPr marL="273050" indent="-273050">
              <a:tabLst>
                <a:tab pos="9601200" algn="dec"/>
              </a:tabLst>
            </a:pPr>
            <a:r>
              <a:rPr lang="en-US" dirty="0"/>
              <a:t>Revenues for the Period	$   70,860.97</a:t>
            </a:r>
          </a:p>
          <a:p>
            <a:pPr marL="273050" indent="-273050">
              <a:tabLst>
                <a:tab pos="9601200" algn="dec"/>
              </a:tabLst>
            </a:pPr>
            <a:endParaRPr lang="en-US" dirty="0"/>
          </a:p>
          <a:p>
            <a:pPr marL="273050" indent="-273050">
              <a:tabLst>
                <a:tab pos="9601200" algn="dec"/>
              </a:tabLst>
            </a:pPr>
            <a:r>
              <a:rPr lang="en-US" dirty="0"/>
              <a:t>Expenditures for the Period	$               .00</a:t>
            </a:r>
          </a:p>
          <a:p>
            <a:pPr marL="273050" indent="-273050">
              <a:tabLst>
                <a:tab pos="9601200" algn="dec"/>
              </a:tabLst>
            </a:pPr>
            <a:endParaRPr lang="en-US" dirty="0"/>
          </a:p>
          <a:p>
            <a:pPr marL="273050" indent="-273050">
              <a:tabLst>
                <a:tab pos="9601200" algn="dec"/>
              </a:tabLst>
            </a:pPr>
            <a:r>
              <a:rPr lang="en-US" dirty="0"/>
              <a:t>Net for the Period	$   70,860.97</a:t>
            </a:r>
          </a:p>
          <a:p>
            <a:pPr marL="273050" indent="-273050">
              <a:tabLst>
                <a:tab pos="9601200" algn="dec"/>
              </a:tabLst>
            </a:pPr>
            <a:endParaRPr lang="en-US" dirty="0"/>
          </a:p>
          <a:p>
            <a:pPr marL="273050" indent="-273050">
              <a:tabLst>
                <a:tab pos="9601200" algn="dec"/>
              </a:tabLst>
            </a:pPr>
            <a:r>
              <a:rPr lang="en-US" dirty="0"/>
              <a:t>Balance Brought Forward Start of the Period	$   92,890.23</a:t>
            </a:r>
          </a:p>
          <a:p>
            <a:pPr marL="273050" indent="-273050">
              <a:tabLst>
                <a:tab pos="9601200" algn="dec"/>
              </a:tabLst>
            </a:pPr>
            <a:endParaRPr lang="en-US" dirty="0"/>
          </a:p>
          <a:p>
            <a:pPr marL="273050" indent="-273050">
              <a:tabLst>
                <a:tab pos="9601200" algn="dec"/>
              </a:tabLst>
            </a:pPr>
            <a:r>
              <a:rPr lang="en-US" dirty="0"/>
              <a:t>Net Funds Available End of </a:t>
            </a:r>
            <a:r>
              <a:rPr lang="en-US"/>
              <a:t>the Period	$ </a:t>
            </a:r>
            <a:r>
              <a:rPr lang="en-US" dirty="0"/>
              <a:t>163,751.20</a:t>
            </a:r>
          </a:p>
          <a:p>
            <a:endParaRPr lang="en-US" dirty="0"/>
          </a:p>
        </p:txBody>
      </p:sp>
      <p:sp>
        <p:nvSpPr>
          <p:cNvPr id="4" name="Footer Placeholder 3">
            <a:extLst>
              <a:ext uri="{FF2B5EF4-FFF2-40B4-BE49-F238E27FC236}">
                <a16:creationId xmlns:a16="http://schemas.microsoft.com/office/drawing/2014/main" id="{F1D91BF9-6422-E04A-82C0-1F279CF24D27}"/>
              </a:ext>
            </a:extLst>
          </p:cNvPr>
          <p:cNvSpPr>
            <a:spLocks noGrp="1"/>
          </p:cNvSpPr>
          <p:nvPr>
            <p:ph type="ftr" sz="quarter" idx="11"/>
          </p:nvPr>
        </p:nvSpPr>
        <p:spPr/>
        <p:txBody>
          <a:bodyPr/>
          <a:lstStyle/>
          <a:p>
            <a:r>
              <a:rPr lang="en-US"/>
              <a:t>To see line item detail refer to 1st &amp; 2nd Quarter Newsletters</a:t>
            </a:r>
            <a:endParaRPr lang="en-US" dirty="0"/>
          </a:p>
        </p:txBody>
      </p:sp>
    </p:spTree>
    <p:extLst>
      <p:ext uri="{BB962C8B-B14F-4D97-AF65-F5344CB8AC3E}">
        <p14:creationId xmlns:p14="http://schemas.microsoft.com/office/powerpoint/2010/main" val="3745197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1413" y="654755"/>
            <a:ext cx="9905998" cy="934156"/>
          </a:xfrm>
        </p:spPr>
        <p:txBody>
          <a:bodyPr/>
          <a:lstStyle/>
          <a:p>
            <a:r>
              <a:rPr lang="en-US" dirty="0"/>
              <a:t>President’s Report – Amy Coon</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1141413" y="1953118"/>
            <a:ext cx="9905998" cy="3527119"/>
          </a:xfrm>
        </p:spPr>
        <p:txBody>
          <a:bodyPr>
            <a:spAutoFit/>
          </a:bodyPr>
          <a:lstStyle/>
          <a:p>
            <a:pPr marL="0" indent="0" algn="ctr">
              <a:buNone/>
            </a:pPr>
            <a:r>
              <a:rPr lang="en-US" sz="3600" b="1" dirty="0"/>
              <a:t>Spring 2021 vs. Spring 2020</a:t>
            </a:r>
          </a:p>
          <a:p>
            <a:r>
              <a:rPr lang="en-US" dirty="0"/>
              <a:t> 2’9”, 33” down from 5/18/20 to 5/18/21 </a:t>
            </a:r>
          </a:p>
          <a:p>
            <a:r>
              <a:rPr lang="en-US" dirty="0"/>
              <a:t>Sandbag walls going down </a:t>
            </a:r>
          </a:p>
          <a:p>
            <a:r>
              <a:rPr lang="en-US" dirty="0"/>
              <a:t>Yards and beaches coming back </a:t>
            </a:r>
          </a:p>
          <a:p>
            <a:r>
              <a:rPr lang="en-US" dirty="0"/>
              <a:t>Wake on the lake!!! Tubers and </a:t>
            </a:r>
            <a:r>
              <a:rPr lang="en-US" dirty="0" err="1"/>
              <a:t>Waterskiers</a:t>
            </a:r>
            <a:r>
              <a:rPr lang="en-US" dirty="0"/>
              <a:t> - yay! </a:t>
            </a:r>
          </a:p>
          <a:p>
            <a:r>
              <a:rPr lang="en-US"/>
              <a:t>Weeds </a:t>
            </a:r>
            <a:r>
              <a:rPr lang="en-US" dirty="0"/>
              <a:t>Topping Out </a:t>
            </a:r>
          </a:p>
          <a:p>
            <a:pPr marL="0" indent="0">
              <a:buNone/>
            </a:pPr>
            <a:endParaRPr lang="en-US" dirty="0"/>
          </a:p>
        </p:txBody>
      </p:sp>
    </p:spTree>
    <p:extLst>
      <p:ext uri="{BB962C8B-B14F-4D97-AF65-F5344CB8AC3E}">
        <p14:creationId xmlns:p14="http://schemas.microsoft.com/office/powerpoint/2010/main" val="2503847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1413" y="654755"/>
            <a:ext cx="9905998" cy="934156"/>
          </a:xfrm>
        </p:spPr>
        <p:txBody>
          <a:bodyPr>
            <a:normAutofit fontScale="90000"/>
          </a:bodyPr>
          <a:lstStyle/>
          <a:p>
            <a:r>
              <a:rPr lang="en-US" dirty="0"/>
              <a:t>Short Term Project Update – Amy Coon</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370390" y="1582726"/>
            <a:ext cx="11528385" cy="5139869"/>
          </a:xfrm>
        </p:spPr>
        <p:txBody>
          <a:bodyPr wrap="square">
            <a:spAutoFit/>
          </a:bodyPr>
          <a:lstStyle/>
          <a:p>
            <a:r>
              <a:rPr lang="en-US" sz="2000" dirty="0"/>
              <a:t>Project scheduled to end 9/30/20 </a:t>
            </a:r>
          </a:p>
          <a:p>
            <a:r>
              <a:rPr lang="en-US" sz="2000" dirty="0"/>
              <a:t>EGLE permit extension submitted and granted </a:t>
            </a:r>
          </a:p>
          <a:p>
            <a:r>
              <a:rPr lang="en-US" sz="2000" dirty="0"/>
              <a:t>Property easements granted after months of negotiations </a:t>
            </a:r>
          </a:p>
          <a:p>
            <a:r>
              <a:rPr lang="en-US" sz="2000" dirty="0"/>
              <a:t>Pumping rates were reduced per EGLE </a:t>
            </a:r>
          </a:p>
          <a:p>
            <a:r>
              <a:rPr lang="en-US" sz="2000" dirty="0"/>
              <a:t>8/14/20 (1000/625 </a:t>
            </a:r>
            <a:r>
              <a:rPr lang="en-US" sz="2000" dirty="0" err="1"/>
              <a:t>gpm</a:t>
            </a:r>
            <a:r>
              <a:rPr lang="en-US" sz="2000" dirty="0"/>
              <a:t>) due to wetland stress </a:t>
            </a:r>
          </a:p>
          <a:p>
            <a:r>
              <a:rPr lang="en-US" sz="2000" dirty="0"/>
              <a:t>9/24/20 we were able to negotiate an increase after a rainfall of over 1/2”</a:t>
            </a:r>
          </a:p>
          <a:p>
            <a:r>
              <a:rPr lang="en-US" sz="2000" dirty="0"/>
              <a:t>10/14/20 rate increase request, EGLE denied </a:t>
            </a:r>
          </a:p>
          <a:p>
            <a:r>
              <a:rPr lang="en-US" sz="2000" dirty="0"/>
              <a:t>11/20/20 rate raised to 1200/720 </a:t>
            </a:r>
            <a:r>
              <a:rPr lang="en-US" sz="2000" dirty="0" err="1"/>
              <a:t>gpm</a:t>
            </a:r>
            <a:r>
              <a:rPr lang="en-US" sz="2000" dirty="0"/>
              <a:t> </a:t>
            </a:r>
          </a:p>
          <a:p>
            <a:r>
              <a:rPr lang="en-US" sz="2000" dirty="0"/>
              <a:t>12/11/20 rate raised to 1400/805 </a:t>
            </a:r>
            <a:r>
              <a:rPr lang="en-US" sz="2000" dirty="0" err="1"/>
              <a:t>gpm</a:t>
            </a:r>
            <a:r>
              <a:rPr lang="en-US" sz="2000" dirty="0"/>
              <a:t> </a:t>
            </a:r>
          </a:p>
          <a:p>
            <a:r>
              <a:rPr lang="en-US" sz="2000" dirty="0"/>
              <a:t>1/16/21 rate raised to 1600/920 </a:t>
            </a:r>
            <a:r>
              <a:rPr lang="en-US" sz="2000" dirty="0" err="1"/>
              <a:t>gpm</a:t>
            </a:r>
            <a:r>
              <a:rPr lang="en-US" sz="2000" dirty="0"/>
              <a:t> </a:t>
            </a:r>
          </a:p>
          <a:p>
            <a:r>
              <a:rPr lang="en-US" sz="2000" dirty="0"/>
              <a:t>2/26/21 rate raised to 2000/1100 </a:t>
            </a:r>
            <a:r>
              <a:rPr lang="en-US" sz="2000" dirty="0" err="1"/>
              <a:t>gpm</a:t>
            </a:r>
            <a:r>
              <a:rPr lang="en-US" sz="2000" dirty="0"/>
              <a:t> (we went to 1050 due to Crooked Lake easement negotiation of equal draw down) </a:t>
            </a:r>
          </a:p>
          <a:p>
            <a:r>
              <a:rPr lang="en-US" sz="2000" dirty="0"/>
              <a:t>4/23/21 Crooked at permit target level, Eagle pump rate increase to 1150 </a:t>
            </a:r>
            <a:r>
              <a:rPr lang="en-US" sz="2000" dirty="0" err="1"/>
              <a:t>gpm</a:t>
            </a:r>
            <a:r>
              <a:rPr lang="en-US" sz="2000" dirty="0"/>
              <a:t> </a:t>
            </a:r>
          </a:p>
          <a:p>
            <a:r>
              <a:rPr lang="en-US" sz="2000" dirty="0"/>
              <a:t>Project ending this Friday, May 21</a:t>
            </a:r>
          </a:p>
        </p:txBody>
      </p:sp>
    </p:spTree>
    <p:extLst>
      <p:ext uri="{BB962C8B-B14F-4D97-AF65-F5344CB8AC3E}">
        <p14:creationId xmlns:p14="http://schemas.microsoft.com/office/powerpoint/2010/main" val="2295794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1413" y="654755"/>
            <a:ext cx="9905998" cy="934156"/>
          </a:xfrm>
        </p:spPr>
        <p:txBody>
          <a:bodyPr>
            <a:normAutofit fontScale="90000"/>
          </a:bodyPr>
          <a:lstStyle/>
          <a:p>
            <a:r>
              <a:rPr lang="en-US" dirty="0"/>
              <a:t>Short Term Project Update – Amy Coon</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370390" y="1582726"/>
            <a:ext cx="11528385" cy="3108543"/>
          </a:xfrm>
        </p:spPr>
        <p:txBody>
          <a:bodyPr wrap="square">
            <a:spAutoFit/>
          </a:bodyPr>
          <a:lstStyle/>
          <a:p>
            <a:endParaRPr lang="en-US" sz="2800" dirty="0"/>
          </a:p>
          <a:p>
            <a:r>
              <a:rPr lang="en-US" sz="2800" dirty="0"/>
              <a:t>Pumped 933.5 million gallons from Eagle Lake. </a:t>
            </a:r>
          </a:p>
          <a:p>
            <a:r>
              <a:rPr lang="en-US" sz="2800" dirty="0"/>
              <a:t>Water dropped 3.5’ (42”) from our highest point in 6/20/19. </a:t>
            </a:r>
          </a:p>
          <a:p>
            <a:r>
              <a:rPr lang="en-US" sz="2800" dirty="0"/>
              <a:t>We are 7” from permit level, but still have another 12-18” after that.</a:t>
            </a:r>
          </a:p>
          <a:p>
            <a:endParaRPr lang="en-US" sz="2800" dirty="0"/>
          </a:p>
          <a:p>
            <a:r>
              <a:rPr lang="en-US" sz="2800" dirty="0"/>
              <a:t>Crooked is down 3.6’ and is 1” away from the permit level. </a:t>
            </a:r>
          </a:p>
        </p:txBody>
      </p:sp>
    </p:spTree>
    <p:extLst>
      <p:ext uri="{BB962C8B-B14F-4D97-AF65-F5344CB8AC3E}">
        <p14:creationId xmlns:p14="http://schemas.microsoft.com/office/powerpoint/2010/main" val="4054051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707136" y="70976"/>
            <a:ext cx="10363200" cy="1362456"/>
          </a:xfrm>
        </p:spPr>
        <p:txBody>
          <a:bodyPr anchor="b">
            <a:normAutofit/>
          </a:bodyPr>
          <a:lstStyle/>
          <a:p>
            <a:pPr>
              <a:lnSpc>
                <a:spcPct val="90000"/>
              </a:lnSpc>
            </a:pPr>
            <a:r>
              <a:rPr lang="en-US" sz="4800" dirty="0"/>
              <a:t>Long Term Project Update – Amy Coon</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type="body" idx="1"/>
          </p:nvPr>
        </p:nvSpPr>
        <p:spPr>
          <a:xfrm>
            <a:off x="707136" y="1661160"/>
            <a:ext cx="10363200" cy="5125864"/>
          </a:xfrm>
        </p:spPr>
        <p:txBody>
          <a:bodyPr anchor="t">
            <a:noAutofit/>
          </a:bodyPr>
          <a:lstStyle/>
          <a:p>
            <a:pPr marL="285750" indent="-285750">
              <a:lnSpc>
                <a:spcPct val="90000"/>
              </a:lnSpc>
              <a:buFont typeface="Arial" panose="020B0604020202020204" pitchFamily="34" charset="0"/>
              <a:buChar char="•"/>
            </a:pPr>
            <a:r>
              <a:rPr lang="en-US" sz="2000" dirty="0"/>
              <a:t>Petition for legal lake level submitted to county 1/6/20. </a:t>
            </a:r>
          </a:p>
          <a:p>
            <a:pPr marL="285750" indent="-285750">
              <a:lnSpc>
                <a:spcPct val="90000"/>
              </a:lnSpc>
              <a:buFont typeface="Arial" panose="020B0604020202020204" pitchFamily="34" charset="0"/>
              <a:buChar char="•"/>
            </a:pPr>
            <a:r>
              <a:rPr lang="en-US" sz="2000" dirty="0"/>
              <a:t>Engineering/Lake Level Study report finished July 2020 and submitted to township, drain commissioner, EGLE, DNR, Crooked Lake, and Eagle Lake for review. Attorney set up conference call to ensure everyone is supportive. This will make court date easier. </a:t>
            </a:r>
          </a:p>
          <a:p>
            <a:pPr marL="285750" indent="-285750">
              <a:lnSpc>
                <a:spcPct val="90000"/>
              </a:lnSpc>
              <a:buFont typeface="Arial" panose="020B0604020202020204" pitchFamily="34" charset="0"/>
              <a:buChar char="•"/>
            </a:pPr>
            <a:r>
              <a:rPr lang="en-US" sz="2000" dirty="0"/>
              <a:t>Lots of questions from EGLE regarding downstream effects, filter information, and more technical questions </a:t>
            </a:r>
          </a:p>
          <a:p>
            <a:pPr marL="285750" indent="-285750">
              <a:lnSpc>
                <a:spcPct val="90000"/>
              </a:lnSpc>
              <a:buFont typeface="Arial" panose="020B0604020202020204" pitchFamily="34" charset="0"/>
              <a:buChar char="•"/>
            </a:pPr>
            <a:r>
              <a:rPr lang="en-US" sz="2000" dirty="0"/>
              <a:t>Questions answered and revisions submitted to EGLE on </a:t>
            </a:r>
          </a:p>
          <a:p>
            <a:pPr marL="925830" lvl="1" indent="-285750">
              <a:lnSpc>
                <a:spcPct val="90000"/>
              </a:lnSpc>
              <a:buFont typeface="Arial" panose="020B0604020202020204" pitchFamily="34" charset="0"/>
              <a:buChar char="•"/>
            </a:pPr>
            <a:r>
              <a:rPr lang="en-US" sz="1600" dirty="0"/>
              <a:t>7/24, 8/21, 9/24, 10/23, 11/19, 12/4, 12/18, 1/8 </a:t>
            </a:r>
          </a:p>
          <a:p>
            <a:pPr marL="285750" indent="-285750">
              <a:lnSpc>
                <a:spcPct val="90000"/>
              </a:lnSpc>
              <a:buFont typeface="Arial" panose="020B0604020202020204" pitchFamily="34" charset="0"/>
              <a:buChar char="•"/>
            </a:pPr>
            <a:r>
              <a:rPr lang="en-US" sz="2000" dirty="0"/>
              <a:t>Final lake level report submitted on 1/22/21. </a:t>
            </a:r>
          </a:p>
          <a:p>
            <a:pPr marL="285750" indent="-285750">
              <a:lnSpc>
                <a:spcPct val="90000"/>
              </a:lnSpc>
              <a:buFont typeface="Arial" panose="020B0604020202020204" pitchFamily="34" charset="0"/>
              <a:buChar char="•"/>
            </a:pPr>
            <a:r>
              <a:rPr lang="en-US" sz="2000" dirty="0"/>
              <a:t>Attorney submitted petition to court on 2/10/21. </a:t>
            </a:r>
          </a:p>
          <a:p>
            <a:pPr marL="285750" indent="-285750">
              <a:lnSpc>
                <a:spcPct val="90000"/>
              </a:lnSpc>
              <a:buFont typeface="Arial" panose="020B0604020202020204" pitchFamily="34" charset="0"/>
              <a:buChar char="•"/>
            </a:pPr>
            <a:r>
              <a:rPr lang="en-US" sz="2000" dirty="0"/>
              <a:t>Court date on May 28, 2021 at 9:30 a.m. </a:t>
            </a:r>
          </a:p>
          <a:p>
            <a:pPr marL="285750" indent="-285750">
              <a:lnSpc>
                <a:spcPct val="90000"/>
              </a:lnSpc>
              <a:buFont typeface="Arial" panose="020B0604020202020204" pitchFamily="34" charset="0"/>
              <a:buChar char="•"/>
            </a:pPr>
            <a:r>
              <a:rPr lang="en-US" sz="2000" dirty="0"/>
              <a:t>Zoom court date, to attend register with the Kalamazoo County Circuit Court. Letter was sent and hearing notice is on the township website and the county website. </a:t>
            </a:r>
          </a:p>
          <a:p>
            <a:pPr marL="285750" indent="-285750">
              <a:lnSpc>
                <a:spcPct val="90000"/>
              </a:lnSpc>
              <a:buFont typeface="Arial" panose="020B0604020202020204" pitchFamily="34" charset="0"/>
              <a:buChar char="•"/>
            </a:pPr>
            <a:r>
              <a:rPr lang="en-US" sz="2000" dirty="0"/>
              <a:t>Projected Timeline </a:t>
            </a:r>
          </a:p>
          <a:p>
            <a:pPr marL="285750" indent="-285750">
              <a:lnSpc>
                <a:spcPct val="90000"/>
              </a:lnSpc>
              <a:buFont typeface="Arial" panose="020B0604020202020204" pitchFamily="34" charset="0"/>
              <a:buChar char="•"/>
            </a:pPr>
            <a:r>
              <a:rPr lang="en-US" sz="2000" dirty="0"/>
              <a:t>Continue to be proactive - design work, Road Commission resolution, permit work </a:t>
            </a:r>
          </a:p>
        </p:txBody>
      </p:sp>
    </p:spTree>
    <p:extLst>
      <p:ext uri="{BB962C8B-B14F-4D97-AF65-F5344CB8AC3E}">
        <p14:creationId xmlns:p14="http://schemas.microsoft.com/office/powerpoint/2010/main" val="4179425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FEF101-7DA5-0040-83AB-DE86B5320A1E}"/>
              </a:ext>
            </a:extLst>
          </p:cNvPr>
          <p:cNvPicPr>
            <a:picLocks noChangeAspect="1"/>
          </p:cNvPicPr>
          <p:nvPr/>
        </p:nvPicPr>
        <p:blipFill rotWithShape="1">
          <a:blip r:embed="rId2"/>
          <a:srcRect t="-1" b="56655"/>
          <a:stretch/>
        </p:blipFill>
        <p:spPr>
          <a:xfrm>
            <a:off x="241080" y="320039"/>
            <a:ext cx="11676599" cy="6537961"/>
          </a:xfrm>
          <a:prstGeom prst="rect">
            <a:avLst/>
          </a:prstGeom>
        </p:spPr>
      </p:pic>
    </p:spTree>
    <p:extLst>
      <p:ext uri="{BB962C8B-B14F-4D97-AF65-F5344CB8AC3E}">
        <p14:creationId xmlns:p14="http://schemas.microsoft.com/office/powerpoint/2010/main" val="3457147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CA58C7-E255-284D-8CBA-F31F9289672F}"/>
              </a:ext>
            </a:extLst>
          </p:cNvPr>
          <p:cNvPicPr>
            <a:picLocks noChangeAspect="1"/>
          </p:cNvPicPr>
          <p:nvPr/>
        </p:nvPicPr>
        <p:blipFill>
          <a:blip r:embed="rId2"/>
          <a:stretch>
            <a:fillRect/>
          </a:stretch>
        </p:blipFill>
        <p:spPr>
          <a:xfrm>
            <a:off x="967621" y="106680"/>
            <a:ext cx="10256758" cy="6644640"/>
          </a:xfrm>
          <a:prstGeom prst="rect">
            <a:avLst/>
          </a:prstGeom>
        </p:spPr>
      </p:pic>
    </p:spTree>
    <p:extLst>
      <p:ext uri="{BB962C8B-B14F-4D97-AF65-F5344CB8AC3E}">
        <p14:creationId xmlns:p14="http://schemas.microsoft.com/office/powerpoint/2010/main" val="189991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384823-34C0-BF4C-A564-030375CDE389}"/>
              </a:ext>
            </a:extLst>
          </p:cNvPr>
          <p:cNvPicPr>
            <a:picLocks noChangeAspect="1"/>
          </p:cNvPicPr>
          <p:nvPr/>
        </p:nvPicPr>
        <p:blipFill>
          <a:blip r:embed="rId2"/>
          <a:stretch>
            <a:fillRect/>
          </a:stretch>
        </p:blipFill>
        <p:spPr>
          <a:xfrm>
            <a:off x="972063" y="120223"/>
            <a:ext cx="10247873" cy="6617553"/>
          </a:xfrm>
          <a:prstGeom prst="rect">
            <a:avLst/>
          </a:prstGeom>
        </p:spPr>
      </p:pic>
    </p:spTree>
    <p:extLst>
      <p:ext uri="{BB962C8B-B14F-4D97-AF65-F5344CB8AC3E}">
        <p14:creationId xmlns:p14="http://schemas.microsoft.com/office/powerpoint/2010/main" val="2735650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231B489-020E-1F4C-9D91-931B9CBF16F4}"/>
              </a:ext>
            </a:extLst>
          </p:cNvPr>
          <p:cNvSpPr>
            <a:spLocks noGrp="1"/>
          </p:cNvSpPr>
          <p:nvPr>
            <p:ph type="title"/>
          </p:nvPr>
        </p:nvSpPr>
        <p:spPr>
          <a:xfrm>
            <a:off x="609600" y="704088"/>
            <a:ext cx="10972800" cy="672391"/>
          </a:xfrm>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6096000" y="1598710"/>
            <a:ext cx="5719763" cy="4635115"/>
          </a:xfrm>
        </p:spPr>
        <p:txBody>
          <a:bodyPr wrap="square">
            <a:spAutoFit/>
          </a:bodyPr>
          <a:lstStyle/>
          <a:p>
            <a:pPr>
              <a:buClr>
                <a:schemeClr val="tx2"/>
              </a:buClr>
              <a:buFont typeface="Wingdings 2" pitchFamily="2" charset="2"/>
              <a:buChar char=""/>
            </a:pPr>
            <a:r>
              <a:rPr lang="en-US" sz="1800" dirty="0"/>
              <a:t>Opening Welcome – Amy Coon</a:t>
            </a:r>
          </a:p>
          <a:p>
            <a:pPr>
              <a:buClr>
                <a:schemeClr val="tx2"/>
              </a:buClr>
              <a:buFont typeface="Wingdings 2" pitchFamily="2" charset="2"/>
              <a:buChar char=""/>
            </a:pPr>
            <a:r>
              <a:rPr lang="en-US" sz="1800" dirty="0"/>
              <a:t>Board Nominations and Voting – Ken Toy</a:t>
            </a:r>
          </a:p>
          <a:p>
            <a:pPr>
              <a:buClr>
                <a:schemeClr val="tx2"/>
              </a:buClr>
              <a:buFont typeface="Wingdings 2" pitchFamily="2" charset="2"/>
              <a:buChar char=""/>
            </a:pPr>
            <a:r>
              <a:rPr lang="en-US" sz="1800" dirty="0"/>
              <a:t>Approval of 2020 Annual Meeting Minutes – Brett Cummings</a:t>
            </a:r>
          </a:p>
          <a:p>
            <a:pPr>
              <a:buClr>
                <a:schemeClr val="tx2"/>
              </a:buClr>
              <a:buFont typeface="Wingdings 2" pitchFamily="2" charset="2"/>
              <a:buChar char=""/>
            </a:pPr>
            <a:r>
              <a:rPr lang="en-US" sz="1800" dirty="0"/>
              <a:t>Eagle Lake Annual Report – Dr. Jennifer Jones</a:t>
            </a:r>
          </a:p>
          <a:p>
            <a:pPr>
              <a:buClr>
                <a:schemeClr val="tx2"/>
              </a:buClr>
              <a:buFont typeface="Wingdings 2" pitchFamily="2" charset="2"/>
              <a:buChar char=""/>
            </a:pPr>
            <a:r>
              <a:rPr lang="en-US" sz="1800" dirty="0"/>
              <a:t>Treasurer Report – Jim </a:t>
            </a:r>
            <a:r>
              <a:rPr lang="en-US" sz="1800" dirty="0" err="1"/>
              <a:t>Caporale</a:t>
            </a:r>
            <a:endParaRPr lang="en-US" sz="1800" dirty="0"/>
          </a:p>
          <a:p>
            <a:pPr>
              <a:buClr>
                <a:schemeClr val="tx2"/>
              </a:buClr>
              <a:buFont typeface="Wingdings 2" pitchFamily="2" charset="2"/>
              <a:buChar char=""/>
            </a:pPr>
            <a:r>
              <a:rPr lang="en-US" sz="1800" dirty="0"/>
              <a:t>President’s Report – Amy Coon</a:t>
            </a:r>
          </a:p>
          <a:p>
            <a:pPr>
              <a:buClr>
                <a:schemeClr val="tx2"/>
              </a:buClr>
              <a:buFont typeface="Wingdings 2" pitchFamily="2" charset="2"/>
              <a:buChar char=""/>
            </a:pPr>
            <a:r>
              <a:rPr lang="en-US" sz="1800" dirty="0"/>
              <a:t>Long Term Project Update – Amy Coon</a:t>
            </a:r>
          </a:p>
          <a:p>
            <a:pPr>
              <a:buClr>
                <a:schemeClr val="tx2"/>
              </a:buClr>
              <a:buFont typeface="Wingdings 2" pitchFamily="2" charset="2"/>
              <a:buChar char=""/>
            </a:pPr>
            <a:r>
              <a:rPr lang="en-US" sz="1800" dirty="0"/>
              <a:t>Lake Quality – Len </a:t>
            </a:r>
            <a:r>
              <a:rPr lang="en-US" sz="1800" dirty="0" err="1"/>
              <a:t>Bosma</a:t>
            </a:r>
            <a:r>
              <a:rPr lang="en-US" sz="1800" dirty="0"/>
              <a:t> / Phil DeYoung</a:t>
            </a:r>
          </a:p>
          <a:p>
            <a:pPr>
              <a:buClr>
                <a:schemeClr val="tx2"/>
              </a:buClr>
              <a:buFont typeface="Wingdings 2" pitchFamily="2" charset="2"/>
              <a:buChar char=""/>
            </a:pPr>
            <a:r>
              <a:rPr lang="en-US" sz="1800" dirty="0"/>
              <a:t>Communications / Social Committee – Kasi Barrow</a:t>
            </a:r>
          </a:p>
          <a:p>
            <a:pPr>
              <a:buClr>
                <a:schemeClr val="tx2"/>
              </a:buClr>
              <a:buFont typeface="Wingdings 2" pitchFamily="2" charset="2"/>
              <a:buChar char=""/>
            </a:pPr>
            <a:r>
              <a:rPr lang="en-US" sz="1800" dirty="0"/>
              <a:t>Membership Committee – Debra Duncan</a:t>
            </a:r>
          </a:p>
          <a:p>
            <a:pPr>
              <a:buClr>
                <a:schemeClr val="tx2"/>
              </a:buClr>
              <a:buFont typeface="Wingdings 2" pitchFamily="2" charset="2"/>
              <a:buChar char=""/>
            </a:pPr>
            <a:r>
              <a:rPr lang="en-US" sz="1800" dirty="0"/>
              <a:t>Safety and Legal – Debra Duncan</a:t>
            </a:r>
          </a:p>
          <a:p>
            <a:pPr>
              <a:buClr>
                <a:schemeClr val="tx2"/>
              </a:buClr>
              <a:buFont typeface="Wingdings 2" pitchFamily="2" charset="2"/>
              <a:buChar char=""/>
            </a:pPr>
            <a:r>
              <a:rPr lang="en-US" sz="1800" dirty="0"/>
              <a:t>Questions / Comments</a:t>
            </a:r>
          </a:p>
          <a:p>
            <a:pPr>
              <a:buClr>
                <a:schemeClr val="tx2"/>
              </a:buClr>
              <a:buFont typeface="Wingdings 2" pitchFamily="2" charset="2"/>
              <a:buChar char=""/>
            </a:pPr>
            <a:r>
              <a:rPr lang="en-US" sz="1800" dirty="0"/>
              <a:t>Closing – Amy Coon</a:t>
            </a:r>
          </a:p>
        </p:txBody>
      </p:sp>
      <p:pic>
        <p:nvPicPr>
          <p:cNvPr id="5" name="Picture 4">
            <a:extLst>
              <a:ext uri="{FF2B5EF4-FFF2-40B4-BE49-F238E27FC236}">
                <a16:creationId xmlns:a16="http://schemas.microsoft.com/office/drawing/2014/main" id="{2E0D430F-AE90-6645-9B3A-265E371148FB}"/>
              </a:ext>
            </a:extLst>
          </p:cNvPr>
          <p:cNvPicPr>
            <a:picLocks noChangeAspect="1"/>
          </p:cNvPicPr>
          <p:nvPr/>
        </p:nvPicPr>
        <p:blipFill>
          <a:blip r:embed="rId2"/>
          <a:srcRect/>
          <a:stretch/>
        </p:blipFill>
        <p:spPr>
          <a:xfrm>
            <a:off x="815020" y="1705511"/>
            <a:ext cx="5154894" cy="4089114"/>
          </a:xfrm>
          <a:prstGeom prst="rect">
            <a:avLst/>
          </a:prstGeom>
        </p:spPr>
      </p:pic>
    </p:spTree>
    <p:extLst>
      <p:ext uri="{BB962C8B-B14F-4D97-AF65-F5344CB8AC3E}">
        <p14:creationId xmlns:p14="http://schemas.microsoft.com/office/powerpoint/2010/main" val="3690076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64DE1-088E-2548-8C01-958B1F7A1819}"/>
              </a:ext>
            </a:extLst>
          </p:cNvPr>
          <p:cNvPicPr>
            <a:picLocks noChangeAspect="1"/>
          </p:cNvPicPr>
          <p:nvPr/>
        </p:nvPicPr>
        <p:blipFill>
          <a:blip r:embed="rId2"/>
          <a:stretch>
            <a:fillRect/>
          </a:stretch>
        </p:blipFill>
        <p:spPr>
          <a:xfrm>
            <a:off x="68056" y="279451"/>
            <a:ext cx="12055887" cy="6299097"/>
          </a:xfrm>
          <a:prstGeom prst="rect">
            <a:avLst/>
          </a:prstGeom>
        </p:spPr>
      </p:pic>
    </p:spTree>
    <p:extLst>
      <p:ext uri="{BB962C8B-B14F-4D97-AF65-F5344CB8AC3E}">
        <p14:creationId xmlns:p14="http://schemas.microsoft.com/office/powerpoint/2010/main" val="3381921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1413" y="654755"/>
            <a:ext cx="9905998" cy="934156"/>
          </a:xfrm>
        </p:spPr>
        <p:txBody>
          <a:bodyPr/>
          <a:lstStyle/>
          <a:p>
            <a:r>
              <a:rPr lang="en-US" dirty="0"/>
              <a:t>Lake Quality Report</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1141413" y="1953118"/>
            <a:ext cx="9905998" cy="2357568"/>
          </a:xfrm>
        </p:spPr>
        <p:txBody>
          <a:bodyPr>
            <a:spAutoFit/>
          </a:bodyPr>
          <a:lstStyle/>
          <a:p>
            <a:r>
              <a:rPr lang="en-US" sz="3200" dirty="0"/>
              <a:t>Spring Weed Survey</a:t>
            </a:r>
          </a:p>
          <a:p>
            <a:r>
              <a:rPr lang="en-US" sz="3200" dirty="0"/>
              <a:t>Aeration Restart</a:t>
            </a:r>
          </a:p>
          <a:p>
            <a:r>
              <a:rPr lang="en-US" sz="3200" dirty="0"/>
              <a:t>Bio-augmentation Treatment</a:t>
            </a:r>
          </a:p>
          <a:p>
            <a:r>
              <a:rPr lang="en-US" sz="3200" dirty="0"/>
              <a:t>Goose Roundup</a:t>
            </a:r>
          </a:p>
        </p:txBody>
      </p:sp>
    </p:spTree>
    <p:extLst>
      <p:ext uri="{BB962C8B-B14F-4D97-AF65-F5344CB8AC3E}">
        <p14:creationId xmlns:p14="http://schemas.microsoft.com/office/powerpoint/2010/main" val="1376144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572655" y="1600200"/>
            <a:ext cx="10803136" cy="5105400"/>
          </a:xfrm>
        </p:spPr>
        <p:txBody>
          <a:bodyPr numCol="2" anchor="t">
            <a:normAutofit fontScale="77500" lnSpcReduction="20000"/>
          </a:bodyPr>
          <a:lstStyle/>
          <a:p>
            <a:pPr marL="0" indent="0">
              <a:buNone/>
            </a:pPr>
            <a:r>
              <a:rPr lang="en-US" b="1" dirty="0"/>
              <a:t>May</a:t>
            </a:r>
            <a:r>
              <a:rPr lang="en-US" dirty="0"/>
              <a:t> </a:t>
            </a:r>
          </a:p>
          <a:p>
            <a:r>
              <a:rPr lang="en-US" dirty="0"/>
              <a:t>20 - 7pm Paddle Meet Up @ Basin 2 </a:t>
            </a:r>
          </a:p>
          <a:p>
            <a:pPr marL="0" indent="0">
              <a:buNone/>
            </a:pPr>
            <a:endParaRPr lang="en-US" b="1" dirty="0"/>
          </a:p>
          <a:p>
            <a:pPr marL="0" indent="0">
              <a:buNone/>
            </a:pPr>
            <a:r>
              <a:rPr lang="en-US" b="1" dirty="0"/>
              <a:t>June</a:t>
            </a:r>
            <a:r>
              <a:rPr lang="en-US" dirty="0"/>
              <a:t> </a:t>
            </a:r>
          </a:p>
          <a:p>
            <a:r>
              <a:rPr lang="en-US" dirty="0"/>
              <a:t>9 - 9am Paddle Meet Up @ Basin 2 </a:t>
            </a:r>
          </a:p>
          <a:p>
            <a:r>
              <a:rPr lang="en-US" dirty="0"/>
              <a:t>11 - 5:01pm Happy Hour @ Sandbar </a:t>
            </a:r>
          </a:p>
          <a:p>
            <a:r>
              <a:rPr lang="en-US" dirty="0"/>
              <a:t>12 - 1pm Cardboard Regatta hosted by Holly </a:t>
            </a:r>
            <a:r>
              <a:rPr lang="en-US" dirty="0" err="1"/>
              <a:t>Osmun</a:t>
            </a:r>
            <a:r>
              <a:rPr lang="en-US" dirty="0"/>
              <a:t> </a:t>
            </a:r>
          </a:p>
          <a:p>
            <a:r>
              <a:rPr lang="en-US" dirty="0"/>
              <a:t>17 - 7pm Paddle Meet Up @ Basin 2 </a:t>
            </a:r>
          </a:p>
          <a:p>
            <a:r>
              <a:rPr lang="en-US" dirty="0"/>
              <a:t>25 - Golf @ Ridgeview Golf Course </a:t>
            </a:r>
          </a:p>
          <a:p>
            <a:pPr marL="0" indent="0">
              <a:buNone/>
            </a:pPr>
            <a:endParaRPr lang="en-US" b="1" dirty="0"/>
          </a:p>
          <a:p>
            <a:pPr marL="0" indent="0">
              <a:buNone/>
            </a:pPr>
            <a:r>
              <a:rPr lang="en-US" b="1" dirty="0"/>
              <a:t>July</a:t>
            </a:r>
            <a:r>
              <a:rPr lang="en-US" dirty="0"/>
              <a:t> </a:t>
            </a:r>
          </a:p>
          <a:p>
            <a:r>
              <a:rPr lang="en-US" dirty="0"/>
              <a:t>4 - 2pm Annual 4th of July Boat Parade </a:t>
            </a:r>
          </a:p>
          <a:p>
            <a:r>
              <a:rPr lang="en-US" dirty="0"/>
              <a:t>7 - 9am Paddle Meet Up @ Basin 2 </a:t>
            </a:r>
          </a:p>
          <a:p>
            <a:r>
              <a:rPr lang="en-US" dirty="0"/>
              <a:t>9 - 5:01pm Happy Hour @ Sandbar </a:t>
            </a:r>
          </a:p>
          <a:p>
            <a:r>
              <a:rPr lang="en-US" dirty="0"/>
              <a:t>15 - 7pm Paddle Meet Up @ Basin 2 </a:t>
            </a:r>
          </a:p>
          <a:p>
            <a:r>
              <a:rPr lang="en-US" dirty="0"/>
              <a:t>17 - 2pm LIVE on the Lake with Kyle Jennings @ Basin 2 </a:t>
            </a:r>
          </a:p>
          <a:p>
            <a:pPr marL="0" indent="0">
              <a:buNone/>
            </a:pPr>
            <a:endParaRPr lang="en-US" b="1" dirty="0"/>
          </a:p>
          <a:p>
            <a:pPr marL="0" indent="0">
              <a:buNone/>
            </a:pPr>
            <a:r>
              <a:rPr lang="en-US" b="1" dirty="0"/>
              <a:t>August</a:t>
            </a:r>
            <a:r>
              <a:rPr lang="en-US" dirty="0"/>
              <a:t> </a:t>
            </a:r>
          </a:p>
          <a:p>
            <a:r>
              <a:rPr lang="en-US" dirty="0"/>
              <a:t>1 - 10am Kid’s Triathlon hosted by Anna Carlin </a:t>
            </a:r>
          </a:p>
          <a:p>
            <a:r>
              <a:rPr lang="en-US" dirty="0"/>
              <a:t>11 - 9am Paddle Meet Up @ Basin 2 </a:t>
            </a:r>
          </a:p>
          <a:p>
            <a:r>
              <a:rPr lang="en-US" dirty="0"/>
              <a:t>13 - 5:01pm Happy Hour @ Sandbar </a:t>
            </a:r>
          </a:p>
          <a:p>
            <a:r>
              <a:rPr lang="en-US" dirty="0"/>
              <a:t>19 - 7pm Paddle Meet Up @ Basin 2 </a:t>
            </a:r>
          </a:p>
          <a:p>
            <a:pPr marL="0" indent="0">
              <a:buNone/>
            </a:pPr>
            <a:endParaRPr lang="en-US" b="1" dirty="0"/>
          </a:p>
          <a:p>
            <a:pPr marL="0" indent="0">
              <a:buNone/>
            </a:pPr>
            <a:r>
              <a:rPr lang="en-US" b="1" dirty="0"/>
              <a:t>September</a:t>
            </a:r>
            <a:r>
              <a:rPr lang="en-US" dirty="0"/>
              <a:t> </a:t>
            </a:r>
          </a:p>
          <a:p>
            <a:r>
              <a:rPr lang="en-US" dirty="0"/>
              <a:t>8 - 9am Paddle Meet Up @ Basin 2 </a:t>
            </a:r>
          </a:p>
          <a:p>
            <a:r>
              <a:rPr lang="en-US" dirty="0"/>
              <a:t>10 - 5:01pm Happy Hour @ Sandbar </a:t>
            </a:r>
          </a:p>
          <a:p>
            <a:r>
              <a:rPr lang="en-US" dirty="0"/>
              <a:t>13 - Golf4Youth Scramble @ </a:t>
            </a:r>
            <a:r>
              <a:rPr lang="en-US" dirty="0" err="1"/>
              <a:t>Milham</a:t>
            </a:r>
            <a:r>
              <a:rPr lang="en-US" dirty="0"/>
              <a:t> Park Golf Club </a:t>
            </a:r>
          </a:p>
          <a:p>
            <a:r>
              <a:rPr lang="en-US" dirty="0"/>
              <a:t>16 - 7pm Paddle Meet Up @ Basin 2 </a:t>
            </a:r>
          </a:p>
          <a:p>
            <a:pPr>
              <a:buClr>
                <a:schemeClr val="tx2"/>
              </a:buClr>
            </a:pPr>
            <a:endParaRPr lang="en-US" sz="1800" dirty="0"/>
          </a:p>
        </p:txBody>
      </p:sp>
      <p:sp>
        <p:nvSpPr>
          <p:cNvPr id="13" name="Title 1">
            <a:extLst>
              <a:ext uri="{FF2B5EF4-FFF2-40B4-BE49-F238E27FC236}">
                <a16:creationId xmlns:a16="http://schemas.microsoft.com/office/drawing/2014/main" id="{A6BAFA74-6AB3-5C4A-A0F2-B33716B709FE}"/>
              </a:ext>
            </a:extLst>
          </p:cNvPr>
          <p:cNvSpPr txBox="1">
            <a:spLocks/>
          </p:cNvSpPr>
          <p:nvPr/>
        </p:nvSpPr>
        <p:spPr>
          <a:xfrm>
            <a:off x="646111" y="452718"/>
            <a:ext cx="8902492" cy="946595"/>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dirty="0"/>
              <a:t>2021 Summer Lake Calendar</a:t>
            </a:r>
          </a:p>
        </p:txBody>
      </p:sp>
    </p:spTree>
    <p:extLst>
      <p:ext uri="{BB962C8B-B14F-4D97-AF65-F5344CB8AC3E}">
        <p14:creationId xmlns:p14="http://schemas.microsoft.com/office/powerpoint/2010/main" val="406775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13E08030-6443-AA41-A524-9A09750488CA}"/>
              </a:ext>
            </a:extLst>
          </p:cNvPr>
          <p:cNvPicPr>
            <a:picLocks noChangeAspect="1"/>
          </p:cNvPicPr>
          <p:nvPr/>
        </p:nvPicPr>
        <p:blipFill>
          <a:blip r:embed="rId2"/>
          <a:stretch>
            <a:fillRect/>
          </a:stretch>
        </p:blipFill>
        <p:spPr>
          <a:xfrm>
            <a:off x="3634740" y="147320"/>
            <a:ext cx="4922520" cy="6563360"/>
          </a:xfrm>
          <a:prstGeom prst="rect">
            <a:avLst/>
          </a:prstGeom>
        </p:spPr>
      </p:pic>
    </p:spTree>
    <p:extLst>
      <p:ext uri="{BB962C8B-B14F-4D97-AF65-F5344CB8AC3E}">
        <p14:creationId xmlns:p14="http://schemas.microsoft.com/office/powerpoint/2010/main" val="955732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A793C-F7D1-D341-ACB4-C748EFF4FDE6}"/>
              </a:ext>
            </a:extLst>
          </p:cNvPr>
          <p:cNvPicPr>
            <a:picLocks noChangeAspect="1"/>
          </p:cNvPicPr>
          <p:nvPr/>
        </p:nvPicPr>
        <p:blipFill>
          <a:blip r:embed="rId2"/>
          <a:stretch>
            <a:fillRect/>
          </a:stretch>
        </p:blipFill>
        <p:spPr>
          <a:xfrm>
            <a:off x="1576686" y="117724"/>
            <a:ext cx="9038627" cy="6622551"/>
          </a:xfrm>
          <a:prstGeom prst="rect">
            <a:avLst/>
          </a:prstGeom>
        </p:spPr>
      </p:pic>
    </p:spTree>
    <p:extLst>
      <p:ext uri="{BB962C8B-B14F-4D97-AF65-F5344CB8AC3E}">
        <p14:creationId xmlns:p14="http://schemas.microsoft.com/office/powerpoint/2010/main" val="424929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4079-D288-A04B-A246-90C644452375}"/>
              </a:ext>
            </a:extLst>
          </p:cNvPr>
          <p:cNvSpPr>
            <a:spLocks noGrp="1"/>
          </p:cNvSpPr>
          <p:nvPr>
            <p:ph type="ctrTitle"/>
          </p:nvPr>
        </p:nvSpPr>
        <p:spPr/>
        <p:txBody>
          <a:bodyPr/>
          <a:lstStyle/>
          <a:p>
            <a:r>
              <a:rPr lang="en-US" dirty="0"/>
              <a:t>ELTA MEMBERSHIP</a:t>
            </a:r>
          </a:p>
        </p:txBody>
      </p:sp>
      <p:sp>
        <p:nvSpPr>
          <p:cNvPr id="3" name="Subtitle 2">
            <a:extLst>
              <a:ext uri="{FF2B5EF4-FFF2-40B4-BE49-F238E27FC236}">
                <a16:creationId xmlns:a16="http://schemas.microsoft.com/office/drawing/2014/main" id="{F105633E-FE39-8E45-BB79-3CB377F36352}"/>
              </a:ext>
            </a:extLst>
          </p:cNvPr>
          <p:cNvSpPr>
            <a:spLocks noGrp="1"/>
          </p:cNvSpPr>
          <p:nvPr>
            <p:ph type="subTitle" idx="1"/>
          </p:nvPr>
        </p:nvSpPr>
        <p:spPr/>
        <p:txBody>
          <a:bodyPr/>
          <a:lstStyle/>
          <a:p>
            <a:r>
              <a:rPr lang="en-US" sz="3200" dirty="0"/>
              <a:t>2021</a:t>
            </a:r>
          </a:p>
          <a:p>
            <a:endParaRPr lang="en-US" dirty="0"/>
          </a:p>
        </p:txBody>
      </p:sp>
    </p:spTree>
    <p:extLst>
      <p:ext uri="{BB962C8B-B14F-4D97-AF65-F5344CB8AC3E}">
        <p14:creationId xmlns:p14="http://schemas.microsoft.com/office/powerpoint/2010/main" val="37311080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lstStyle/>
          <a:p>
            <a:r>
              <a:rPr lang="en-US" dirty="0"/>
              <a:t>EAGLE LAKE MEMBERSHIP COMMITTEE</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normAutofit/>
          </a:bodyPr>
          <a:lstStyle/>
          <a:p>
            <a:pPr marL="457200" lvl="1" indent="0">
              <a:buNone/>
            </a:pPr>
            <a:endParaRPr lang="en-US" dirty="0"/>
          </a:p>
          <a:p>
            <a:r>
              <a:rPr lang="en-US" dirty="0"/>
              <a:t>PROPERTIES</a:t>
            </a:r>
          </a:p>
          <a:p>
            <a:pPr lvl="1"/>
            <a:r>
              <a:rPr lang="en-US" dirty="0"/>
              <a:t>335</a:t>
            </a:r>
          </a:p>
          <a:p>
            <a:r>
              <a:rPr lang="en-US" dirty="0"/>
              <a:t>MEMBERSHIP</a:t>
            </a:r>
          </a:p>
          <a:p>
            <a:pPr lvl="1"/>
            <a:r>
              <a:rPr lang="en-US" dirty="0"/>
              <a:t>237</a:t>
            </a:r>
          </a:p>
          <a:p>
            <a:r>
              <a:rPr lang="en-US" dirty="0"/>
              <a:t>PERCENT</a:t>
            </a:r>
          </a:p>
          <a:p>
            <a:pPr lvl="1"/>
            <a:r>
              <a:rPr lang="en-US" dirty="0"/>
              <a:t>71%</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graphicFrame>
        <p:nvGraphicFramePr>
          <p:cNvPr id="4" name="Chart 3">
            <a:extLst>
              <a:ext uri="{FF2B5EF4-FFF2-40B4-BE49-F238E27FC236}">
                <a16:creationId xmlns:a16="http://schemas.microsoft.com/office/drawing/2014/main" id="{4CABEC8C-FE78-344D-A7EF-1F612357EB25}"/>
              </a:ext>
            </a:extLst>
          </p:cNvPr>
          <p:cNvGraphicFramePr>
            <a:graphicFrameLocks/>
          </p:cNvGraphicFramePr>
          <p:nvPr/>
        </p:nvGraphicFramePr>
        <p:xfrm>
          <a:off x="4948237" y="2393156"/>
          <a:ext cx="6405563" cy="27860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706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a:xfrm>
            <a:off x="838200" y="500062"/>
            <a:ext cx="10515600" cy="1325563"/>
          </a:xfrm>
        </p:spPr>
        <p:txBody>
          <a:bodyPr/>
          <a:lstStyle/>
          <a:p>
            <a:r>
              <a:rPr lang="en-US" dirty="0"/>
              <a:t>AREA 1 – EAST EAGLE LAKE DR</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lstStyle/>
          <a:p>
            <a:r>
              <a:rPr lang="en-US" dirty="0"/>
              <a:t>REPRESENTATIVE</a:t>
            </a:r>
          </a:p>
          <a:p>
            <a:pPr lvl="1"/>
            <a:r>
              <a:rPr lang="en-US" dirty="0"/>
              <a:t>MICHELLE LOEDEMAN</a:t>
            </a:r>
          </a:p>
          <a:p>
            <a:r>
              <a:rPr lang="en-US" dirty="0"/>
              <a:t>PROPERTIES</a:t>
            </a:r>
          </a:p>
          <a:p>
            <a:pPr lvl="1"/>
            <a:r>
              <a:rPr lang="en-US" dirty="0"/>
              <a:t>44</a:t>
            </a:r>
          </a:p>
          <a:p>
            <a:r>
              <a:rPr lang="en-US" dirty="0"/>
              <a:t>2021 MEMBERS</a:t>
            </a:r>
          </a:p>
          <a:p>
            <a:pPr lvl="1"/>
            <a:r>
              <a:rPr lang="en-US" dirty="0"/>
              <a:t>35</a:t>
            </a:r>
          </a:p>
          <a:p>
            <a:r>
              <a:rPr lang="en-US" dirty="0"/>
              <a:t>PERCENT</a:t>
            </a:r>
          </a:p>
          <a:p>
            <a:pPr lvl="1"/>
            <a:r>
              <a:rPr lang="en-US" dirty="0"/>
              <a:t>80%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6" name="Picture 5">
            <a:extLst>
              <a:ext uri="{FF2B5EF4-FFF2-40B4-BE49-F238E27FC236}">
                <a16:creationId xmlns:a16="http://schemas.microsoft.com/office/drawing/2014/main" id="{50DF1958-8170-A940-A6A4-2CEEF0578127}"/>
              </a:ext>
            </a:extLst>
          </p:cNvPr>
          <p:cNvPicPr>
            <a:picLocks noChangeAspect="1"/>
          </p:cNvPicPr>
          <p:nvPr/>
        </p:nvPicPr>
        <p:blipFill>
          <a:blip r:embed="rId2"/>
          <a:stretch>
            <a:fillRect/>
          </a:stretch>
        </p:blipFill>
        <p:spPr>
          <a:xfrm>
            <a:off x="9455271" y="386720"/>
            <a:ext cx="2184279" cy="1945024"/>
          </a:xfrm>
          <a:prstGeom prst="rect">
            <a:avLst/>
          </a:prstGeom>
        </p:spPr>
      </p:pic>
      <p:graphicFrame>
        <p:nvGraphicFramePr>
          <p:cNvPr id="8" name="Chart 7">
            <a:extLst>
              <a:ext uri="{FF2B5EF4-FFF2-40B4-BE49-F238E27FC236}">
                <a16:creationId xmlns:a16="http://schemas.microsoft.com/office/drawing/2014/main" id="{2AD08CD4-1FD1-1841-9488-2EBBD81C2814}"/>
              </a:ext>
            </a:extLst>
          </p:cNvPr>
          <p:cNvGraphicFramePr>
            <a:graphicFrameLocks/>
          </p:cNvGraphicFramePr>
          <p:nvPr/>
        </p:nvGraphicFramePr>
        <p:xfrm>
          <a:off x="7067550" y="2681917"/>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3203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lstStyle/>
          <a:p>
            <a:r>
              <a:rPr lang="en-US" dirty="0"/>
              <a:t>AREA 2 – NORTH EAGLE LAKE DR</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a:xfrm>
            <a:off x="838199" y="1825625"/>
            <a:ext cx="80838675" cy="9314590"/>
          </a:xfrm>
        </p:spPr>
        <p:txBody>
          <a:bodyPr/>
          <a:lstStyle/>
          <a:p>
            <a:r>
              <a:rPr lang="en-US" dirty="0"/>
              <a:t>REPRESENTATIVE</a:t>
            </a:r>
          </a:p>
          <a:p>
            <a:pPr lvl="1"/>
            <a:r>
              <a:rPr lang="en-US" dirty="0"/>
              <a:t>DEBRA DUNCAN</a:t>
            </a:r>
          </a:p>
          <a:p>
            <a:r>
              <a:rPr lang="en-US" dirty="0"/>
              <a:t>PROPERTIES</a:t>
            </a:r>
          </a:p>
          <a:p>
            <a:pPr lvl="1"/>
            <a:r>
              <a:rPr lang="en-US" dirty="0"/>
              <a:t>67</a:t>
            </a:r>
          </a:p>
          <a:p>
            <a:r>
              <a:rPr lang="en-US" dirty="0"/>
              <a:t>2021 MEMBERS</a:t>
            </a:r>
          </a:p>
          <a:p>
            <a:pPr lvl="1"/>
            <a:r>
              <a:rPr lang="en-US" dirty="0"/>
              <a:t>51</a:t>
            </a:r>
          </a:p>
          <a:p>
            <a:r>
              <a:rPr lang="en-US" dirty="0"/>
              <a:t>PERCENT</a:t>
            </a:r>
          </a:p>
          <a:p>
            <a:pPr lvl="1"/>
            <a:r>
              <a:rPr lang="en-US" dirty="0"/>
              <a:t>76%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4" name="AutoShape 2">
            <a:extLst>
              <a:ext uri="{FF2B5EF4-FFF2-40B4-BE49-F238E27FC236}">
                <a16:creationId xmlns:a16="http://schemas.microsoft.com/office/drawing/2014/main" id="{82A22B11-6B10-8F42-AAC8-FD463524B5E2}"/>
              </a:ext>
            </a:extLst>
          </p:cNvPr>
          <p:cNvSpPr>
            <a:spLocks noChangeAspect="1" noChangeArrowheads="1"/>
          </p:cNvSpPr>
          <p:nvPr/>
        </p:nvSpPr>
        <p:spPr bwMode="auto">
          <a:xfrm>
            <a:off x="5943600" y="3276600"/>
            <a:ext cx="2343150" cy="2343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2341591-A591-B94A-B541-87FBE6C46E92}"/>
              </a:ext>
            </a:extLst>
          </p:cNvPr>
          <p:cNvPicPr>
            <a:picLocks noChangeAspect="1"/>
          </p:cNvPicPr>
          <p:nvPr/>
        </p:nvPicPr>
        <p:blipFill>
          <a:blip r:embed="rId2"/>
          <a:stretch>
            <a:fillRect/>
          </a:stretch>
        </p:blipFill>
        <p:spPr>
          <a:xfrm>
            <a:off x="9453564" y="365125"/>
            <a:ext cx="1900236" cy="1791431"/>
          </a:xfrm>
          <a:prstGeom prst="rect">
            <a:avLst/>
          </a:prstGeom>
        </p:spPr>
      </p:pic>
      <p:graphicFrame>
        <p:nvGraphicFramePr>
          <p:cNvPr id="8" name="Chart 7">
            <a:extLst>
              <a:ext uri="{FF2B5EF4-FFF2-40B4-BE49-F238E27FC236}">
                <a16:creationId xmlns:a16="http://schemas.microsoft.com/office/drawing/2014/main" id="{FBAF600C-2A6B-D343-81D0-303DC970AFF2}"/>
              </a:ext>
            </a:extLst>
          </p:cNvPr>
          <p:cNvGraphicFramePr>
            <a:graphicFrameLocks/>
          </p:cNvGraphicFramePr>
          <p:nvPr/>
        </p:nvGraphicFramePr>
        <p:xfrm>
          <a:off x="6781800" y="287655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6131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normAutofit fontScale="90000"/>
          </a:bodyPr>
          <a:lstStyle/>
          <a:p>
            <a:r>
              <a:rPr lang="en-US" dirty="0"/>
              <a:t>AREA 3 – TREASURE ISLAND </a:t>
            </a:r>
            <a:br>
              <a:rPr lang="en-US" dirty="0"/>
            </a:br>
            <a:r>
              <a:rPr lang="en-US" dirty="0"/>
              <a:t>		&amp; PEPPER AVE</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lstStyle/>
          <a:p>
            <a:r>
              <a:rPr lang="en-US" dirty="0"/>
              <a:t>REPRESENTATIVE</a:t>
            </a:r>
          </a:p>
          <a:p>
            <a:pPr lvl="1"/>
            <a:r>
              <a:rPr lang="en-US" dirty="0"/>
              <a:t>TOM SPETTEL</a:t>
            </a:r>
          </a:p>
          <a:p>
            <a:r>
              <a:rPr lang="en-US" dirty="0"/>
              <a:t>PROPERTIES</a:t>
            </a:r>
          </a:p>
          <a:p>
            <a:pPr lvl="1"/>
            <a:r>
              <a:rPr lang="en-US" dirty="0"/>
              <a:t>96</a:t>
            </a:r>
          </a:p>
          <a:p>
            <a:r>
              <a:rPr lang="en-US" dirty="0"/>
              <a:t>2021 MEMBERS</a:t>
            </a:r>
          </a:p>
          <a:p>
            <a:pPr lvl="1"/>
            <a:r>
              <a:rPr lang="en-US" dirty="0"/>
              <a:t>74</a:t>
            </a:r>
          </a:p>
          <a:p>
            <a:r>
              <a:rPr lang="en-US" dirty="0"/>
              <a:t>PERCENT</a:t>
            </a:r>
          </a:p>
          <a:p>
            <a:pPr lvl="1"/>
            <a:r>
              <a:rPr lang="en-US" dirty="0"/>
              <a:t>77%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7" name="Picture 6">
            <a:extLst>
              <a:ext uri="{FF2B5EF4-FFF2-40B4-BE49-F238E27FC236}">
                <a16:creationId xmlns:a16="http://schemas.microsoft.com/office/drawing/2014/main" id="{AE7E99CE-1001-614D-996F-7897006D005E}"/>
              </a:ext>
            </a:extLst>
          </p:cNvPr>
          <p:cNvPicPr>
            <a:picLocks noChangeAspect="1"/>
          </p:cNvPicPr>
          <p:nvPr/>
        </p:nvPicPr>
        <p:blipFill>
          <a:blip r:embed="rId2"/>
          <a:stretch>
            <a:fillRect/>
          </a:stretch>
        </p:blipFill>
        <p:spPr>
          <a:xfrm>
            <a:off x="8929687" y="365125"/>
            <a:ext cx="2366963" cy="1740694"/>
          </a:xfrm>
          <a:prstGeom prst="rect">
            <a:avLst/>
          </a:prstGeom>
        </p:spPr>
      </p:pic>
      <p:graphicFrame>
        <p:nvGraphicFramePr>
          <p:cNvPr id="8" name="Chart 7">
            <a:extLst>
              <a:ext uri="{FF2B5EF4-FFF2-40B4-BE49-F238E27FC236}">
                <a16:creationId xmlns:a16="http://schemas.microsoft.com/office/drawing/2014/main" id="{F27FB9A6-9BA2-CA4D-A547-683D9CA72026}"/>
              </a:ext>
            </a:extLst>
          </p:cNvPr>
          <p:cNvGraphicFramePr>
            <a:graphicFrameLocks/>
          </p:cNvGraphicFramePr>
          <p:nvPr/>
        </p:nvGraphicFramePr>
        <p:xfrm>
          <a:off x="6810379" y="2629694"/>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7350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1413" y="654755"/>
            <a:ext cx="9905998" cy="934156"/>
          </a:xfrm>
        </p:spPr>
        <p:txBody>
          <a:bodyPr>
            <a:normAutofit/>
          </a:bodyPr>
          <a:lstStyle/>
          <a:p>
            <a:r>
              <a:rPr lang="en-US" dirty="0"/>
              <a:t>Nominations and Voting</a:t>
            </a:r>
          </a:p>
        </p:txBody>
      </p:sp>
      <p:sp>
        <p:nvSpPr>
          <p:cNvPr id="3" name="Content Placeholder 2">
            <a:extLst>
              <a:ext uri="{FF2B5EF4-FFF2-40B4-BE49-F238E27FC236}">
                <a16:creationId xmlns:a16="http://schemas.microsoft.com/office/drawing/2014/main" id="{494A04B9-1C0C-9649-89EA-1AEEB9CCE86B}"/>
              </a:ext>
            </a:extLst>
          </p:cNvPr>
          <p:cNvSpPr>
            <a:spLocks noGrp="1"/>
          </p:cNvSpPr>
          <p:nvPr>
            <p:ph idx="1"/>
          </p:nvPr>
        </p:nvSpPr>
        <p:spPr>
          <a:xfrm>
            <a:off x="1141413" y="1953118"/>
            <a:ext cx="9905998" cy="3262432"/>
          </a:xfrm>
        </p:spPr>
        <p:txBody>
          <a:bodyPr>
            <a:spAutoFit/>
          </a:bodyPr>
          <a:lstStyle/>
          <a:p>
            <a:pPr>
              <a:buClr>
                <a:schemeClr val="tx2"/>
              </a:buClr>
            </a:pPr>
            <a:r>
              <a:rPr lang="en-US" dirty="0">
                <a:hlinkClick r:id="rId2"/>
              </a:rPr>
              <a:t>https://greaterkzooskate.org/2021eltavote/</a:t>
            </a:r>
            <a:endParaRPr lang="en-US" dirty="0"/>
          </a:p>
          <a:p>
            <a:pPr>
              <a:buClr>
                <a:schemeClr val="tx2"/>
              </a:buClr>
            </a:pPr>
            <a:r>
              <a:rPr lang="en-US" dirty="0"/>
              <a:t>Voting open until May 20, 11:59pm</a:t>
            </a:r>
          </a:p>
          <a:p>
            <a:pPr>
              <a:buClr>
                <a:schemeClr val="tx2"/>
              </a:buClr>
            </a:pPr>
            <a:r>
              <a:rPr lang="en-US" dirty="0"/>
              <a:t>Current Nominations</a:t>
            </a:r>
          </a:p>
          <a:p>
            <a:pPr lvl="1">
              <a:buClr>
                <a:schemeClr val="tx2"/>
              </a:buClr>
            </a:pPr>
            <a:r>
              <a:rPr lang="en-US" dirty="0"/>
              <a:t>Kasi Barrow</a:t>
            </a:r>
          </a:p>
          <a:p>
            <a:pPr lvl="1">
              <a:buClr>
                <a:schemeClr val="tx2"/>
              </a:buClr>
            </a:pPr>
            <a:r>
              <a:rPr lang="en-US" dirty="0"/>
              <a:t>Jason </a:t>
            </a:r>
            <a:r>
              <a:rPr lang="en-US" dirty="0" err="1"/>
              <a:t>Machnik</a:t>
            </a:r>
            <a:r>
              <a:rPr lang="en-US" dirty="0"/>
              <a:t> </a:t>
            </a:r>
          </a:p>
          <a:p>
            <a:pPr lvl="1">
              <a:buClr>
                <a:schemeClr val="tx2"/>
              </a:buClr>
            </a:pPr>
            <a:r>
              <a:rPr lang="en-US" dirty="0"/>
              <a:t>Ken Toy</a:t>
            </a:r>
          </a:p>
          <a:p>
            <a:pPr>
              <a:buClr>
                <a:schemeClr val="tx2"/>
              </a:buClr>
            </a:pPr>
            <a:r>
              <a:rPr lang="en-US" dirty="0"/>
              <a:t>Write-Ins welcome</a:t>
            </a:r>
          </a:p>
        </p:txBody>
      </p:sp>
    </p:spTree>
    <p:extLst>
      <p:ext uri="{BB962C8B-B14F-4D97-AF65-F5344CB8AC3E}">
        <p14:creationId xmlns:p14="http://schemas.microsoft.com/office/powerpoint/2010/main" val="3817608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lstStyle/>
          <a:p>
            <a:r>
              <a:rPr lang="en-US" dirty="0"/>
              <a:t>AREA 4 – SOUTH &amp; WEST LAKE</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lstStyle/>
          <a:p>
            <a:r>
              <a:rPr lang="en-US" dirty="0"/>
              <a:t>REPRESENTATIVE</a:t>
            </a:r>
          </a:p>
          <a:p>
            <a:pPr lvl="1"/>
            <a:r>
              <a:rPr lang="en-US" dirty="0"/>
              <a:t>KASI BARROW</a:t>
            </a:r>
          </a:p>
          <a:p>
            <a:r>
              <a:rPr lang="en-US" dirty="0"/>
              <a:t>PROPERTIES</a:t>
            </a:r>
          </a:p>
          <a:p>
            <a:pPr lvl="1"/>
            <a:r>
              <a:rPr lang="en-US" dirty="0"/>
              <a:t>37</a:t>
            </a:r>
          </a:p>
          <a:p>
            <a:r>
              <a:rPr lang="en-US" dirty="0"/>
              <a:t>2021 MEMBERS</a:t>
            </a:r>
          </a:p>
          <a:p>
            <a:pPr lvl="1"/>
            <a:r>
              <a:rPr lang="en-US" dirty="0"/>
              <a:t>28</a:t>
            </a:r>
          </a:p>
          <a:p>
            <a:r>
              <a:rPr lang="en-US" dirty="0"/>
              <a:t>PERCENT</a:t>
            </a:r>
          </a:p>
          <a:p>
            <a:pPr lvl="1"/>
            <a:r>
              <a:rPr lang="en-US" dirty="0"/>
              <a:t>76%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5" name="Picture 4">
            <a:extLst>
              <a:ext uri="{FF2B5EF4-FFF2-40B4-BE49-F238E27FC236}">
                <a16:creationId xmlns:a16="http://schemas.microsoft.com/office/drawing/2014/main" id="{F7583793-7B59-7B4E-AF21-64BC4E3D3063}"/>
              </a:ext>
            </a:extLst>
          </p:cNvPr>
          <p:cNvPicPr>
            <a:picLocks noChangeAspect="1"/>
          </p:cNvPicPr>
          <p:nvPr/>
        </p:nvPicPr>
        <p:blipFill>
          <a:blip r:embed="rId2"/>
          <a:stretch>
            <a:fillRect/>
          </a:stretch>
        </p:blipFill>
        <p:spPr>
          <a:xfrm>
            <a:off x="9315450" y="365125"/>
            <a:ext cx="2243137" cy="2105025"/>
          </a:xfrm>
          <a:prstGeom prst="rect">
            <a:avLst/>
          </a:prstGeom>
        </p:spPr>
      </p:pic>
      <p:graphicFrame>
        <p:nvGraphicFramePr>
          <p:cNvPr id="6" name="Chart 5">
            <a:extLst>
              <a:ext uri="{FF2B5EF4-FFF2-40B4-BE49-F238E27FC236}">
                <a16:creationId xmlns:a16="http://schemas.microsoft.com/office/drawing/2014/main" id="{A8FB9684-0230-A443-A75C-7DC85A5957B9}"/>
              </a:ext>
            </a:extLst>
          </p:cNvPr>
          <p:cNvGraphicFramePr>
            <a:graphicFrameLocks/>
          </p:cNvGraphicFramePr>
          <p:nvPr/>
        </p:nvGraphicFramePr>
        <p:xfrm>
          <a:off x="7110420" y="2770188"/>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7339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normAutofit fontScale="90000"/>
          </a:bodyPr>
          <a:lstStyle/>
          <a:p>
            <a:r>
              <a:rPr lang="en-US" dirty="0"/>
              <a:t>AREA 5 – HERITAGE ESTATES 1</a:t>
            </a:r>
            <a:br>
              <a:rPr lang="en-US" dirty="0"/>
            </a:br>
            <a:r>
              <a:rPr lang="en-US" dirty="0"/>
              <a:t>		 &amp; AQUAVIEW</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lstStyle/>
          <a:p>
            <a:r>
              <a:rPr lang="en-US" dirty="0"/>
              <a:t>REPRESENTATIVE</a:t>
            </a:r>
          </a:p>
          <a:p>
            <a:pPr lvl="1"/>
            <a:r>
              <a:rPr lang="en-US" dirty="0"/>
              <a:t>NEIL HARRIS</a:t>
            </a:r>
          </a:p>
          <a:p>
            <a:r>
              <a:rPr lang="en-US" dirty="0"/>
              <a:t>PROPERTIES</a:t>
            </a:r>
          </a:p>
          <a:p>
            <a:pPr lvl="1"/>
            <a:r>
              <a:rPr lang="en-US" dirty="0"/>
              <a:t>55</a:t>
            </a:r>
          </a:p>
          <a:p>
            <a:r>
              <a:rPr lang="en-US" dirty="0"/>
              <a:t>2021 MEMBERS</a:t>
            </a:r>
          </a:p>
          <a:p>
            <a:pPr lvl="1"/>
            <a:r>
              <a:rPr lang="en-US" dirty="0"/>
              <a:t>32</a:t>
            </a:r>
          </a:p>
          <a:p>
            <a:r>
              <a:rPr lang="en-US" dirty="0"/>
              <a:t>PERCENT</a:t>
            </a:r>
          </a:p>
          <a:p>
            <a:pPr lvl="1"/>
            <a:r>
              <a:rPr lang="en-US" dirty="0"/>
              <a:t>58%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sp>
        <p:nvSpPr>
          <p:cNvPr id="7" name="TextBox 6">
            <a:extLst>
              <a:ext uri="{FF2B5EF4-FFF2-40B4-BE49-F238E27FC236}">
                <a16:creationId xmlns:a16="http://schemas.microsoft.com/office/drawing/2014/main" id="{C0F7F114-FFF9-5249-B136-C5CDA7C2014E}"/>
              </a:ext>
            </a:extLst>
          </p:cNvPr>
          <p:cNvSpPr txBox="1"/>
          <p:nvPr/>
        </p:nvSpPr>
        <p:spPr>
          <a:xfrm>
            <a:off x="8186738" y="1825625"/>
            <a:ext cx="2528887" cy="1331913"/>
          </a:xfrm>
          <a:prstGeom prst="rect">
            <a:avLst/>
          </a:prstGeom>
          <a:noFill/>
        </p:spPr>
        <p:txBody>
          <a:bodyPr wrap="square" rtlCol="0">
            <a:spAutoFit/>
          </a:bodyPr>
          <a:lstStyle/>
          <a:p>
            <a:endParaRPr lang="en-US" dirty="0"/>
          </a:p>
        </p:txBody>
      </p:sp>
      <p:pic>
        <p:nvPicPr>
          <p:cNvPr id="10" name="Picture 9">
            <a:extLst>
              <a:ext uri="{FF2B5EF4-FFF2-40B4-BE49-F238E27FC236}">
                <a16:creationId xmlns:a16="http://schemas.microsoft.com/office/drawing/2014/main" id="{F3701DFF-592B-C242-BE6F-DAFC34F2CA18}"/>
              </a:ext>
            </a:extLst>
          </p:cNvPr>
          <p:cNvPicPr>
            <a:picLocks noChangeAspect="1"/>
          </p:cNvPicPr>
          <p:nvPr/>
        </p:nvPicPr>
        <p:blipFill>
          <a:blip r:embed="rId2"/>
          <a:stretch>
            <a:fillRect/>
          </a:stretch>
        </p:blipFill>
        <p:spPr>
          <a:xfrm>
            <a:off x="9351962" y="365125"/>
            <a:ext cx="2001838" cy="1815631"/>
          </a:xfrm>
          <a:prstGeom prst="rect">
            <a:avLst/>
          </a:prstGeom>
        </p:spPr>
      </p:pic>
      <p:graphicFrame>
        <p:nvGraphicFramePr>
          <p:cNvPr id="11" name="Chart 10">
            <a:extLst>
              <a:ext uri="{FF2B5EF4-FFF2-40B4-BE49-F238E27FC236}">
                <a16:creationId xmlns:a16="http://schemas.microsoft.com/office/drawing/2014/main" id="{D78B3D8B-249A-8F4F-BD91-9D58B1271C99}"/>
              </a:ext>
            </a:extLst>
          </p:cNvPr>
          <p:cNvGraphicFramePr>
            <a:graphicFrameLocks/>
          </p:cNvGraphicFramePr>
          <p:nvPr/>
        </p:nvGraphicFramePr>
        <p:xfrm>
          <a:off x="7065962" y="2807259"/>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23064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lstStyle/>
          <a:p>
            <a:r>
              <a:rPr lang="en-US" dirty="0"/>
              <a:t>AREA 6 – HERITAGE ESTATES 2</a:t>
            </a:r>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p:txBody>
          <a:bodyPr/>
          <a:lstStyle/>
          <a:p>
            <a:r>
              <a:rPr lang="en-US" dirty="0"/>
              <a:t>REPRESENTATIVE</a:t>
            </a:r>
          </a:p>
          <a:p>
            <a:pPr lvl="1"/>
            <a:r>
              <a:rPr lang="en-US" dirty="0"/>
              <a:t>FRANK LOEDEMAN</a:t>
            </a:r>
          </a:p>
          <a:p>
            <a:r>
              <a:rPr lang="en-US" dirty="0"/>
              <a:t>PROPERTIES</a:t>
            </a:r>
          </a:p>
          <a:p>
            <a:pPr lvl="1"/>
            <a:r>
              <a:rPr lang="en-US" dirty="0"/>
              <a:t>36</a:t>
            </a:r>
          </a:p>
          <a:p>
            <a:r>
              <a:rPr lang="en-US" dirty="0"/>
              <a:t>2021 MEMBERS</a:t>
            </a:r>
          </a:p>
          <a:p>
            <a:pPr lvl="1"/>
            <a:r>
              <a:rPr lang="en-US" dirty="0"/>
              <a:t>17</a:t>
            </a:r>
          </a:p>
          <a:p>
            <a:r>
              <a:rPr lang="en-US" dirty="0"/>
              <a:t>PERCENT</a:t>
            </a:r>
          </a:p>
          <a:p>
            <a:pPr lvl="1"/>
            <a:r>
              <a:rPr lang="en-US" dirty="0"/>
              <a:t>47% </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p:txBody>
      </p:sp>
      <p:pic>
        <p:nvPicPr>
          <p:cNvPr id="5" name="Picture 4">
            <a:extLst>
              <a:ext uri="{FF2B5EF4-FFF2-40B4-BE49-F238E27FC236}">
                <a16:creationId xmlns:a16="http://schemas.microsoft.com/office/drawing/2014/main" id="{C97F9E07-6B22-2A48-A3BA-FE1A28B3ADD2}"/>
              </a:ext>
            </a:extLst>
          </p:cNvPr>
          <p:cNvPicPr>
            <a:picLocks noChangeAspect="1"/>
          </p:cNvPicPr>
          <p:nvPr/>
        </p:nvPicPr>
        <p:blipFill>
          <a:blip r:embed="rId2"/>
          <a:stretch>
            <a:fillRect/>
          </a:stretch>
        </p:blipFill>
        <p:spPr>
          <a:xfrm>
            <a:off x="9286875" y="365125"/>
            <a:ext cx="2228849" cy="2088173"/>
          </a:xfrm>
          <a:prstGeom prst="rect">
            <a:avLst/>
          </a:prstGeom>
        </p:spPr>
      </p:pic>
      <p:graphicFrame>
        <p:nvGraphicFramePr>
          <p:cNvPr id="6" name="Chart 5">
            <a:extLst>
              <a:ext uri="{FF2B5EF4-FFF2-40B4-BE49-F238E27FC236}">
                <a16:creationId xmlns:a16="http://schemas.microsoft.com/office/drawing/2014/main" id="{E21E45E8-AEF0-794F-86C9-F4E5F6A43CA4}"/>
              </a:ext>
            </a:extLst>
          </p:cNvPr>
          <p:cNvGraphicFramePr>
            <a:graphicFrameLocks/>
          </p:cNvGraphicFramePr>
          <p:nvPr/>
        </p:nvGraphicFramePr>
        <p:xfrm>
          <a:off x="6862762" y="3033103"/>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11043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3001" y="2494844"/>
            <a:ext cx="9905998" cy="934156"/>
          </a:xfrm>
        </p:spPr>
        <p:txBody>
          <a:bodyPr>
            <a:normAutofit/>
          </a:bodyPr>
          <a:lstStyle/>
          <a:p>
            <a:pPr algn="ctr"/>
            <a:r>
              <a:rPr lang="en-US" sz="5400" dirty="0"/>
              <a:t>Safety and Legal Update</a:t>
            </a:r>
            <a:endParaRPr lang="en-US" dirty="0"/>
          </a:p>
        </p:txBody>
      </p:sp>
    </p:spTree>
    <p:extLst>
      <p:ext uri="{BB962C8B-B14F-4D97-AF65-F5344CB8AC3E}">
        <p14:creationId xmlns:p14="http://schemas.microsoft.com/office/powerpoint/2010/main" val="3390096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normAutofit/>
          </a:bodyPr>
          <a:lstStyle/>
          <a:p>
            <a:r>
              <a:rPr lang="en-US" sz="5400" b="1" dirty="0"/>
              <a:t>Michigan Marine Law &amp; Boater Safety</a:t>
            </a:r>
            <a:endParaRPr lang="en-US" dirty="0"/>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a:xfrm>
            <a:off x="609600" y="1935480"/>
            <a:ext cx="10972800" cy="4773930"/>
          </a:xfrm>
        </p:spPr>
        <p:txBody>
          <a:bodyPr>
            <a:normAutofit fontScale="77500" lnSpcReduction="20000"/>
          </a:bodyPr>
          <a:lstStyle/>
          <a:p>
            <a:pPr marL="0" indent="0">
              <a:buNone/>
            </a:pPr>
            <a:endParaRPr lang="en-US" dirty="0"/>
          </a:p>
          <a:p>
            <a:r>
              <a:rPr lang="en-US" dirty="0"/>
              <a:t>All vessels are required to provide at least one United States Coast Guard approved PERSONAL FLOTATION DEVICE per passenger. </a:t>
            </a:r>
            <a:r>
              <a:rPr lang="en-US" b="1" u="sng" dirty="0"/>
              <a:t>Each child under the age of 6 years, and in an open deck area is REQUIRED by law to wear a TYPE I or TYPE II PFD AT ALL TIMES</a:t>
            </a:r>
            <a:r>
              <a:rPr lang="en-US" b="1" dirty="0"/>
              <a:t>!</a:t>
            </a:r>
            <a:endParaRPr lang="en-US" dirty="0"/>
          </a:p>
          <a:p>
            <a:pPr fontAlgn="base"/>
            <a:r>
              <a:rPr lang="en-US" dirty="0"/>
              <a:t>Slow – no wake speed within </a:t>
            </a:r>
            <a:r>
              <a:rPr lang="en-US" b="1" dirty="0"/>
              <a:t>100 feet</a:t>
            </a:r>
            <a:r>
              <a:rPr lang="en-US" dirty="0"/>
              <a:t> of the shoreline, any watercraft, pier, person, raft, swimming area, and swimmers.</a:t>
            </a:r>
          </a:p>
          <a:p>
            <a:pPr lvl="1"/>
            <a:r>
              <a:rPr lang="en-US" b="1" dirty="0"/>
              <a:t>SLOW – NO WAKE ! </a:t>
            </a:r>
            <a:r>
              <a:rPr lang="en-US" dirty="0"/>
              <a:t> Means operating at a very slow to speed in order to minimize the wake created by your vessel.</a:t>
            </a:r>
          </a:p>
          <a:p>
            <a:pPr fontAlgn="base"/>
            <a:r>
              <a:rPr lang="en-US" dirty="0"/>
              <a:t>Maximum speed </a:t>
            </a:r>
            <a:r>
              <a:rPr lang="en-US" b="1" dirty="0"/>
              <a:t>55 m.p.h.</a:t>
            </a:r>
            <a:r>
              <a:rPr lang="en-US" dirty="0"/>
              <a:t> in all water unless otherwise regulated.</a:t>
            </a:r>
          </a:p>
          <a:p>
            <a:pPr fontAlgn="base"/>
            <a:r>
              <a:rPr lang="en-US" dirty="0"/>
              <a:t>Persons operating vessels shall operate in a </a:t>
            </a:r>
            <a:r>
              <a:rPr lang="en-US" b="1" dirty="0"/>
              <a:t>counter-clockwise </a:t>
            </a:r>
            <a:r>
              <a:rPr lang="en-US" dirty="0"/>
              <a:t>fashion.</a:t>
            </a:r>
          </a:p>
          <a:p>
            <a:pPr fontAlgn="base"/>
            <a:r>
              <a:rPr lang="en-US" b="1" dirty="0"/>
              <a:t>The owner of any vessel is personally responsible for any damage to life or property resulting from a wake or swell created by the negligent operation of the vessel, where the vessel is being operated with his consent.</a:t>
            </a:r>
          </a:p>
          <a:p>
            <a:pPr fontAlgn="base"/>
            <a:r>
              <a:rPr lang="en-US" dirty="0"/>
              <a:t>Persons born on or after </a:t>
            </a:r>
            <a:r>
              <a:rPr lang="en-US" b="1" dirty="0"/>
              <a:t>July 1, 1996 </a:t>
            </a:r>
            <a:r>
              <a:rPr lang="en-US" dirty="0"/>
              <a:t>shall not operate a motorboat unless they have been issued a boating safety certificate.</a:t>
            </a:r>
          </a:p>
          <a:p>
            <a:pPr fontAlgn="base"/>
            <a:r>
              <a:rPr lang="en-US" dirty="0"/>
              <a:t>Sailboats have the right-of-way to motorboats while they are under sail power.</a:t>
            </a:r>
          </a:p>
          <a:p>
            <a:pPr fontAlgn="base"/>
            <a:r>
              <a:rPr lang="en-US" dirty="0"/>
              <a:t>Motorboats shall give way to non-motorized vessels.</a:t>
            </a:r>
          </a:p>
        </p:txBody>
      </p:sp>
    </p:spTree>
    <p:extLst>
      <p:ext uri="{BB962C8B-B14F-4D97-AF65-F5344CB8AC3E}">
        <p14:creationId xmlns:p14="http://schemas.microsoft.com/office/powerpoint/2010/main" val="2014603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normAutofit/>
          </a:bodyPr>
          <a:lstStyle/>
          <a:p>
            <a:r>
              <a:rPr lang="en-US" b="1" dirty="0"/>
              <a:t>PERSONAL WATERCRAFT REGULATIONS</a:t>
            </a:r>
            <a:endParaRPr lang="en-US" dirty="0"/>
          </a:p>
        </p:txBody>
      </p:sp>
      <p:sp>
        <p:nvSpPr>
          <p:cNvPr id="3" name="Content Placeholder 2">
            <a:extLst>
              <a:ext uri="{FF2B5EF4-FFF2-40B4-BE49-F238E27FC236}">
                <a16:creationId xmlns:a16="http://schemas.microsoft.com/office/drawing/2014/main" id="{42DAB2EB-8181-8349-82EA-C0B51CF1457F}"/>
              </a:ext>
            </a:extLst>
          </p:cNvPr>
          <p:cNvSpPr>
            <a:spLocks noGrp="1"/>
          </p:cNvSpPr>
          <p:nvPr>
            <p:ph idx="1"/>
          </p:nvPr>
        </p:nvSpPr>
        <p:spPr>
          <a:xfrm>
            <a:off x="609600" y="1935480"/>
            <a:ext cx="10972800" cy="4773930"/>
          </a:xfrm>
        </p:spPr>
        <p:txBody>
          <a:bodyPr>
            <a:normAutofit fontScale="92500" lnSpcReduction="20000"/>
          </a:bodyPr>
          <a:lstStyle/>
          <a:p>
            <a:pPr fontAlgn="base"/>
            <a:r>
              <a:rPr lang="en-US" dirty="0"/>
              <a:t>A person shall not operate a PWC  from sunset to </a:t>
            </a:r>
            <a:r>
              <a:rPr lang="en-US" b="1" dirty="0"/>
              <a:t>8:00 A.M </a:t>
            </a:r>
            <a:r>
              <a:rPr lang="en-US" dirty="0"/>
              <a:t>local time.</a:t>
            </a:r>
          </a:p>
          <a:p>
            <a:pPr fontAlgn="base"/>
            <a:r>
              <a:rPr lang="en-US" dirty="0"/>
              <a:t>A person shall not cross within </a:t>
            </a:r>
            <a:r>
              <a:rPr lang="en-US" b="1" dirty="0"/>
              <a:t>150 ft.</a:t>
            </a:r>
            <a:r>
              <a:rPr lang="en-US" dirty="0"/>
              <a:t> behind another vessel or towable other than a personal watercraft, that is moving at greater than a slow – no wake speed.</a:t>
            </a:r>
          </a:p>
          <a:p>
            <a:pPr fontAlgn="base"/>
            <a:r>
              <a:rPr lang="en-US" dirty="0"/>
              <a:t>A person of less than </a:t>
            </a:r>
            <a:r>
              <a:rPr lang="en-US" b="1" dirty="0"/>
              <a:t>fourteen (14) years </a:t>
            </a:r>
            <a:r>
              <a:rPr lang="en-US" dirty="0"/>
              <a:t>of age may not legally operate a PWC under any circumstances.</a:t>
            </a:r>
          </a:p>
          <a:p>
            <a:pPr fontAlgn="base"/>
            <a:r>
              <a:rPr lang="en-US" dirty="0"/>
              <a:t>A person who was born after </a:t>
            </a:r>
            <a:r>
              <a:rPr lang="en-US" b="1" dirty="0"/>
              <a:t>December 31, 1978</a:t>
            </a:r>
            <a:r>
              <a:rPr lang="en-US" dirty="0"/>
              <a:t> shall not operate a PWC on Michigan waters unless they have obtained a boating safety certificate.</a:t>
            </a:r>
          </a:p>
          <a:p>
            <a:pPr fontAlgn="base"/>
            <a:r>
              <a:rPr lang="en-US" dirty="0"/>
              <a:t>A person 14 or 15 years of age may operate a PWC if:</a:t>
            </a:r>
          </a:p>
          <a:p>
            <a:pPr lvl="1"/>
            <a:r>
              <a:rPr lang="en-US" dirty="0"/>
              <a:t>Have been issued a boating safety certificate and have it aboard the vessel,</a:t>
            </a:r>
            <a:endParaRPr lang="en-US" sz="3200" dirty="0"/>
          </a:p>
          <a:p>
            <a:r>
              <a:rPr lang="en-US" dirty="0"/>
              <a:t>Are accompanied by or are operating the PWC no more than 100 feet from a parent, legal guardian, or another designated person of 21 or older.  </a:t>
            </a:r>
            <a:br>
              <a:rPr lang="en-US" sz="3200" dirty="0"/>
            </a:br>
            <a:endParaRPr lang="en-US" dirty="0"/>
          </a:p>
        </p:txBody>
      </p:sp>
    </p:spTree>
    <p:extLst>
      <p:ext uri="{BB962C8B-B14F-4D97-AF65-F5344CB8AC3E}">
        <p14:creationId xmlns:p14="http://schemas.microsoft.com/office/powerpoint/2010/main" val="111892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3497F-5F75-224F-B59D-E57E027E28EA}"/>
              </a:ext>
            </a:extLst>
          </p:cNvPr>
          <p:cNvSpPr>
            <a:spLocks noGrp="1"/>
          </p:cNvSpPr>
          <p:nvPr>
            <p:ph type="title"/>
          </p:nvPr>
        </p:nvSpPr>
        <p:spPr/>
        <p:txBody>
          <a:bodyPr>
            <a:normAutofit/>
          </a:bodyPr>
          <a:lstStyle/>
          <a:p>
            <a:r>
              <a:rPr lang="en-US" b="1" dirty="0"/>
              <a:t>TOWING OF PERSONS</a:t>
            </a:r>
            <a:endParaRPr lang="en-US" dirty="0"/>
          </a:p>
        </p:txBody>
      </p:sp>
      <p:pic>
        <p:nvPicPr>
          <p:cNvPr id="1028" name="Picture 4">
            <a:extLst>
              <a:ext uri="{FF2B5EF4-FFF2-40B4-BE49-F238E27FC236}">
                <a16:creationId xmlns:a16="http://schemas.microsoft.com/office/drawing/2014/main" id="{564ECA08-7ECD-384F-A377-E990B4FF6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840" y="1393952"/>
            <a:ext cx="4876800" cy="4851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B745A15-84B4-E348-865D-C64E12F35266}"/>
              </a:ext>
            </a:extLst>
          </p:cNvPr>
          <p:cNvSpPr txBox="1"/>
          <p:nvPr/>
        </p:nvSpPr>
        <p:spPr>
          <a:xfrm>
            <a:off x="609600" y="2011680"/>
            <a:ext cx="6187440" cy="4247317"/>
          </a:xfrm>
          <a:prstGeom prst="rect">
            <a:avLst/>
          </a:prstGeom>
          <a:noFill/>
        </p:spPr>
        <p:txBody>
          <a:bodyPr wrap="square" rtlCol="0">
            <a:spAutoFit/>
          </a:bodyPr>
          <a:lstStyle/>
          <a:p>
            <a:pPr fontAlgn="base"/>
            <a:r>
              <a:rPr lang="en-US" dirty="0"/>
              <a:t>No water skiing/towing between </a:t>
            </a:r>
            <a:r>
              <a:rPr lang="en-US" b="1" dirty="0"/>
              <a:t>one hour after sunset and one hour prior to sunrise.</a:t>
            </a:r>
            <a:r>
              <a:rPr lang="en-US" dirty="0"/>
              <a:t> For a PWC (personal watercraft), no towing between sunset and 8:00am.     </a:t>
            </a:r>
          </a:p>
          <a:p>
            <a:r>
              <a:rPr lang="en-US" dirty="0"/>
              <a:t>  </a:t>
            </a:r>
          </a:p>
          <a:p>
            <a:pPr fontAlgn="base"/>
            <a:r>
              <a:rPr lang="en-US" dirty="0"/>
              <a:t>At least </a:t>
            </a:r>
            <a:r>
              <a:rPr lang="en-US" b="1" dirty="0"/>
              <a:t>one competent person</a:t>
            </a:r>
            <a:r>
              <a:rPr lang="en-US" dirty="0"/>
              <a:t>, in addition to the driver, shall be in any boat towing persons on water skis, tubes, etc. This additional person shall be in a position to observe the progress of the person being towed.  </a:t>
            </a:r>
          </a:p>
          <a:p>
            <a:br>
              <a:rPr lang="en-US" dirty="0"/>
            </a:br>
            <a:r>
              <a:rPr lang="en-US" dirty="0"/>
              <a:t>Vessels and persons being towed on water skis, water sleds, etc. shall maintain a distance of </a:t>
            </a:r>
            <a:r>
              <a:rPr lang="en-US" b="1" dirty="0"/>
              <a:t>100 foot</a:t>
            </a:r>
            <a:r>
              <a:rPr lang="en-US" dirty="0"/>
              <a:t> from any dock, raft, buoyed or occupied bathing areas, or vessels moored or at anchor, except when the vessel is proceeding at a slow-no wake speed or when water skiers are being picked-up/dropped.</a:t>
            </a:r>
          </a:p>
        </p:txBody>
      </p:sp>
    </p:spTree>
    <p:extLst>
      <p:ext uri="{BB962C8B-B14F-4D97-AF65-F5344CB8AC3E}">
        <p14:creationId xmlns:p14="http://schemas.microsoft.com/office/powerpoint/2010/main" val="1024343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54955" y="1447800"/>
            <a:ext cx="8825658" cy="3329581"/>
          </a:xfrm>
        </p:spPr>
        <p:txBody>
          <a:bodyPr vert="horz" lIns="91440" tIns="45720" rIns="91440" bIns="45720" rtlCol="0" anchor="b">
            <a:normAutofit/>
          </a:bodyPr>
          <a:lstStyle/>
          <a:p>
            <a:r>
              <a:rPr lang="en-US" sz="7200">
                <a:solidFill>
                  <a:schemeClr val="tx1"/>
                </a:solidFill>
              </a:rPr>
              <a:t>Thank You!</a:t>
            </a:r>
          </a:p>
        </p:txBody>
      </p:sp>
      <p:pic>
        <p:nvPicPr>
          <p:cNvPr id="5" name="Content Placeholder 4">
            <a:extLst>
              <a:ext uri="{FF2B5EF4-FFF2-40B4-BE49-F238E27FC236}">
                <a16:creationId xmlns:a16="http://schemas.microsoft.com/office/drawing/2014/main" id="{5966BF8E-C035-DE42-8DC0-9BDDF77FE0A1}"/>
              </a:ext>
            </a:extLst>
          </p:cNvPr>
          <p:cNvPicPr>
            <a:picLocks noGrp="1" noChangeAspect="1"/>
          </p:cNvPicPr>
          <p:nvPr>
            <p:ph idx="1"/>
          </p:nvPr>
        </p:nvPicPr>
        <p:blipFill rotWithShape="1">
          <a:blip r:embed="rId2">
            <a:alphaModFix amt="40000"/>
          </a:blip>
          <a:srcRect t="9091" r="9091"/>
          <a:stretch/>
        </p:blipFill>
        <p:spPr>
          <a:xfrm>
            <a:off x="20" y="10"/>
            <a:ext cx="12191980" cy="6857990"/>
          </a:xfrm>
          <a:prstGeom prst="rect">
            <a:avLst/>
          </a:prstGeom>
        </p:spPr>
      </p:pic>
    </p:spTree>
    <p:extLst>
      <p:ext uri="{BB962C8B-B14F-4D97-AF65-F5344CB8AC3E}">
        <p14:creationId xmlns:p14="http://schemas.microsoft.com/office/powerpoint/2010/main" val="287423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F650F-467D-2248-AD5E-35FF534393AD}"/>
              </a:ext>
            </a:extLst>
          </p:cNvPr>
          <p:cNvSpPr>
            <a:spLocks noGrp="1"/>
          </p:cNvSpPr>
          <p:nvPr>
            <p:ph type="title"/>
          </p:nvPr>
        </p:nvSpPr>
        <p:spPr>
          <a:xfrm>
            <a:off x="1143001" y="2494844"/>
            <a:ext cx="9905998" cy="934156"/>
          </a:xfrm>
        </p:spPr>
        <p:txBody>
          <a:bodyPr>
            <a:normAutofit fontScale="90000"/>
          </a:bodyPr>
          <a:lstStyle/>
          <a:p>
            <a:r>
              <a:rPr lang="en-US" dirty="0"/>
              <a:t>Approval of 2020 Annual Meeting Minutes</a:t>
            </a:r>
          </a:p>
        </p:txBody>
      </p:sp>
    </p:spTree>
    <p:extLst>
      <p:ext uri="{BB962C8B-B14F-4D97-AF65-F5344CB8AC3E}">
        <p14:creationId xmlns:p14="http://schemas.microsoft.com/office/powerpoint/2010/main" val="411728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B5FD58-6088-4050-B6EE-AD474E09439A}"/>
              </a:ext>
            </a:extLst>
          </p:cNvPr>
          <p:cNvSpPr>
            <a:spLocks noGrp="1"/>
          </p:cNvSpPr>
          <p:nvPr>
            <p:ph type="title"/>
          </p:nvPr>
        </p:nvSpPr>
        <p:spPr>
          <a:xfrm>
            <a:off x="609600" y="704088"/>
            <a:ext cx="10972800" cy="1143000"/>
          </a:xfrm>
        </p:spPr>
        <p:txBody>
          <a:bodyPr/>
          <a:lstStyle/>
          <a:p>
            <a:r>
              <a:rPr lang="en-US" dirty="0"/>
              <a:t>Eagle Lake Annual Report</a:t>
            </a:r>
          </a:p>
        </p:txBody>
      </p:sp>
      <p:sp>
        <p:nvSpPr>
          <p:cNvPr id="2" name="Title 1">
            <a:extLst>
              <a:ext uri="{FF2B5EF4-FFF2-40B4-BE49-F238E27FC236}">
                <a16:creationId xmlns:a16="http://schemas.microsoft.com/office/drawing/2014/main" id="{A36F650F-467D-2248-AD5E-35FF534393AD}"/>
              </a:ext>
            </a:extLst>
          </p:cNvPr>
          <p:cNvSpPr>
            <a:spLocks noGrp="1"/>
          </p:cNvSpPr>
          <p:nvPr>
            <p:ph sz="half" idx="1"/>
          </p:nvPr>
        </p:nvSpPr>
        <p:spPr>
          <a:xfrm>
            <a:off x="609600" y="1920085"/>
            <a:ext cx="5384800" cy="4434840"/>
          </a:xfrm>
        </p:spPr>
        <p:txBody>
          <a:bodyPr>
            <a:normAutofit/>
          </a:bodyPr>
          <a:lstStyle/>
          <a:p>
            <a:pPr marL="0" indent="0">
              <a:buNone/>
            </a:pPr>
            <a:br>
              <a:rPr lang="en-US" dirty="0"/>
            </a:br>
            <a:br>
              <a:rPr lang="en-US" dirty="0"/>
            </a:br>
            <a:r>
              <a:rPr lang="en-US" dirty="0"/>
              <a:t>Dr. Jennifer L. </a:t>
            </a:r>
            <a:r>
              <a:rPr lang="en-US" dirty="0" err="1"/>
              <a:t>Jermalowicz</a:t>
            </a:r>
            <a:r>
              <a:rPr lang="en-US" dirty="0"/>
              <a:t>-Jones</a:t>
            </a:r>
            <a:br>
              <a:rPr lang="en-US" dirty="0"/>
            </a:br>
            <a:r>
              <a:rPr lang="en-US" dirty="0"/>
              <a:t>Water Resources Director</a:t>
            </a:r>
            <a:br>
              <a:rPr lang="en-US" dirty="0"/>
            </a:br>
            <a:r>
              <a:rPr lang="en-US" dirty="0"/>
              <a:t>Certified Professional Watershed Manager</a:t>
            </a:r>
            <a:br>
              <a:rPr lang="en-US" dirty="0"/>
            </a:br>
            <a:r>
              <a:rPr lang="en-US" dirty="0"/>
              <a:t>Restorative Lake Sciences</a:t>
            </a:r>
          </a:p>
        </p:txBody>
      </p:sp>
      <p:pic>
        <p:nvPicPr>
          <p:cNvPr id="4" name="Picture 3" descr="A person sitting at a table&#10;&#10;Description automatically generated">
            <a:extLst>
              <a:ext uri="{FF2B5EF4-FFF2-40B4-BE49-F238E27FC236}">
                <a16:creationId xmlns:a16="http://schemas.microsoft.com/office/drawing/2014/main" id="{09B0B0ED-869E-2A4C-A583-54316D1D1593}"/>
              </a:ext>
            </a:extLst>
          </p:cNvPr>
          <p:cNvPicPr>
            <a:picLocks noChangeAspect="1"/>
          </p:cNvPicPr>
          <p:nvPr/>
        </p:nvPicPr>
        <p:blipFill rotWithShape="1">
          <a:blip r:embed="rId2"/>
          <a:srcRect t="14665" r="1" b="4830"/>
          <a:stretch/>
        </p:blipFill>
        <p:spPr>
          <a:xfrm>
            <a:off x="6197600" y="1920085"/>
            <a:ext cx="5384800" cy="4434840"/>
          </a:xfrm>
          <a:prstGeom prst="rect">
            <a:avLst/>
          </a:prstGeom>
          <a:noFill/>
        </p:spPr>
      </p:pic>
    </p:spTree>
    <p:extLst>
      <p:ext uri="{BB962C8B-B14F-4D97-AF65-F5344CB8AC3E}">
        <p14:creationId xmlns:p14="http://schemas.microsoft.com/office/powerpoint/2010/main" val="78590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A4E41-5678-9F43-9720-51D3913A54B2}"/>
              </a:ext>
            </a:extLst>
          </p:cNvPr>
          <p:cNvSpPr>
            <a:spLocks noGrp="1"/>
          </p:cNvSpPr>
          <p:nvPr>
            <p:ph type="title"/>
          </p:nvPr>
        </p:nvSpPr>
        <p:spPr/>
        <p:txBody>
          <a:bodyPr>
            <a:normAutofit/>
          </a:bodyPr>
          <a:lstStyle/>
          <a:p>
            <a:r>
              <a:rPr lang="en-US" dirty="0"/>
              <a:t>Treasurer’s Report – Jim </a:t>
            </a:r>
            <a:r>
              <a:rPr lang="en-US" dirty="0" err="1"/>
              <a:t>Caporale</a:t>
            </a:r>
            <a:endParaRPr lang="en-US" dirty="0"/>
          </a:p>
        </p:txBody>
      </p:sp>
      <p:sp>
        <p:nvSpPr>
          <p:cNvPr id="3" name="Content Placeholder 2">
            <a:extLst>
              <a:ext uri="{FF2B5EF4-FFF2-40B4-BE49-F238E27FC236}">
                <a16:creationId xmlns:a16="http://schemas.microsoft.com/office/drawing/2014/main" id="{07EF545E-188F-F84C-A2EC-CB001A94A942}"/>
              </a:ext>
            </a:extLst>
          </p:cNvPr>
          <p:cNvSpPr>
            <a:spLocks noGrp="1"/>
          </p:cNvSpPr>
          <p:nvPr>
            <p:ph idx="1"/>
          </p:nvPr>
        </p:nvSpPr>
        <p:spPr/>
        <p:txBody>
          <a:bodyPr>
            <a:normAutofit fontScale="92500" lnSpcReduction="20000"/>
          </a:bodyPr>
          <a:lstStyle/>
          <a:p>
            <a:pPr marL="0" indent="0">
              <a:buNone/>
            </a:pPr>
            <a:r>
              <a:rPr lang="en-US" sz="2800" b="1" dirty="0"/>
              <a:t>Presenting the Following Summary Reports</a:t>
            </a:r>
          </a:p>
          <a:p>
            <a:r>
              <a:rPr lang="en-US" dirty="0"/>
              <a:t>Fiscal Year 2020</a:t>
            </a:r>
          </a:p>
          <a:p>
            <a:pPr lvl="1"/>
            <a:r>
              <a:rPr lang="en-US" dirty="0"/>
              <a:t>ELTA</a:t>
            </a:r>
          </a:p>
          <a:p>
            <a:pPr lvl="1"/>
            <a:r>
              <a:rPr lang="en-US" dirty="0"/>
              <a:t>SAD #1</a:t>
            </a:r>
          </a:p>
          <a:p>
            <a:pPr lvl="1"/>
            <a:r>
              <a:rPr lang="en-US" dirty="0"/>
              <a:t>SAD #2</a:t>
            </a:r>
          </a:p>
          <a:p>
            <a:pPr marL="457200" lvl="1" indent="0">
              <a:buNone/>
            </a:pPr>
            <a:endParaRPr lang="en-US" dirty="0"/>
          </a:p>
          <a:p>
            <a:r>
              <a:rPr lang="en-US" dirty="0"/>
              <a:t>ELTA Fiscal Year 2021 thru March 31 </a:t>
            </a:r>
          </a:p>
          <a:p>
            <a:pPr lvl="1"/>
            <a:r>
              <a:rPr lang="en-US" dirty="0"/>
              <a:t>ELTA</a:t>
            </a:r>
          </a:p>
          <a:p>
            <a:pPr lvl="1"/>
            <a:r>
              <a:rPr lang="en-US" dirty="0"/>
              <a:t>SAD #1 </a:t>
            </a:r>
          </a:p>
          <a:p>
            <a:pPr lvl="1"/>
            <a:r>
              <a:rPr lang="en-US" dirty="0"/>
              <a:t>SAD #2</a:t>
            </a:r>
          </a:p>
          <a:p>
            <a:pPr marL="457200" lvl="1" indent="0">
              <a:buNone/>
            </a:pPr>
            <a:endParaRPr lang="en-US" dirty="0"/>
          </a:p>
          <a:p>
            <a:r>
              <a:rPr lang="en-US" dirty="0"/>
              <a:t>Member Questions/Comments</a:t>
            </a:r>
          </a:p>
        </p:txBody>
      </p:sp>
      <p:sp>
        <p:nvSpPr>
          <p:cNvPr id="5" name="Footer Placeholder 4">
            <a:extLst>
              <a:ext uri="{FF2B5EF4-FFF2-40B4-BE49-F238E27FC236}">
                <a16:creationId xmlns:a16="http://schemas.microsoft.com/office/drawing/2014/main" id="{E1EEEE33-1F17-2C44-B989-67BA6F2CA3D1}"/>
              </a:ext>
            </a:extLst>
          </p:cNvPr>
          <p:cNvSpPr>
            <a:spLocks noGrp="1"/>
          </p:cNvSpPr>
          <p:nvPr>
            <p:ph type="ftr" sz="quarter" idx="11"/>
          </p:nvPr>
        </p:nvSpPr>
        <p:spPr/>
        <p:txBody>
          <a:bodyPr/>
          <a:lstStyle/>
          <a:p>
            <a:r>
              <a:rPr lang="en-US" dirty="0"/>
              <a:t>To see line item detail refer to 1st &amp; 2nd Quarter Newsletters</a:t>
            </a:r>
          </a:p>
        </p:txBody>
      </p:sp>
    </p:spTree>
    <p:extLst>
      <p:ext uri="{BB962C8B-B14F-4D97-AF65-F5344CB8AC3E}">
        <p14:creationId xmlns:p14="http://schemas.microsoft.com/office/powerpoint/2010/main" val="1473381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7385A-630E-2749-890A-D1CC9F1FC092}"/>
              </a:ext>
            </a:extLst>
          </p:cNvPr>
          <p:cNvSpPr>
            <a:spLocks noGrp="1"/>
          </p:cNvSpPr>
          <p:nvPr>
            <p:ph type="title"/>
          </p:nvPr>
        </p:nvSpPr>
        <p:spPr/>
        <p:txBody>
          <a:bodyPr/>
          <a:lstStyle/>
          <a:p>
            <a:r>
              <a:rPr lang="en-US" dirty="0"/>
              <a:t>ELTA – Fiscal Year 2020</a:t>
            </a:r>
          </a:p>
        </p:txBody>
      </p:sp>
      <p:sp>
        <p:nvSpPr>
          <p:cNvPr id="3" name="Content Placeholder 2">
            <a:extLst>
              <a:ext uri="{FF2B5EF4-FFF2-40B4-BE49-F238E27FC236}">
                <a16:creationId xmlns:a16="http://schemas.microsoft.com/office/drawing/2014/main" id="{A6A14558-2205-C946-8114-67CE37D08193}"/>
              </a:ext>
            </a:extLst>
          </p:cNvPr>
          <p:cNvSpPr>
            <a:spLocks noGrp="1"/>
          </p:cNvSpPr>
          <p:nvPr>
            <p:ph idx="1"/>
          </p:nvPr>
        </p:nvSpPr>
        <p:spPr/>
        <p:txBody>
          <a:bodyPr>
            <a:normAutofit/>
          </a:bodyPr>
          <a:lstStyle/>
          <a:p>
            <a:pPr>
              <a:tabLst>
                <a:tab pos="9601200" algn="dec"/>
              </a:tabLst>
            </a:pPr>
            <a:r>
              <a:rPr lang="en-US" dirty="0"/>
              <a:t>Revenues for the Period	$   9,482.73</a:t>
            </a:r>
          </a:p>
          <a:p>
            <a:pPr>
              <a:tabLst>
                <a:tab pos="9601200" algn="dec"/>
              </a:tabLst>
            </a:pPr>
            <a:endParaRPr lang="en-US" dirty="0"/>
          </a:p>
          <a:p>
            <a:pPr>
              <a:tabLst>
                <a:tab pos="9601200" algn="dec"/>
              </a:tabLst>
            </a:pPr>
            <a:r>
              <a:rPr lang="en-US" dirty="0"/>
              <a:t>Expenditures for the Period	$    9,241.74</a:t>
            </a:r>
          </a:p>
          <a:p>
            <a:pPr>
              <a:tabLst>
                <a:tab pos="9601200" algn="dec"/>
              </a:tabLst>
            </a:pPr>
            <a:endParaRPr lang="en-US" dirty="0"/>
          </a:p>
          <a:p>
            <a:pPr>
              <a:tabLst>
                <a:tab pos="9601200" algn="dec"/>
              </a:tabLst>
            </a:pPr>
            <a:r>
              <a:rPr lang="en-US" dirty="0"/>
              <a:t>Net for the Period	$        240.99</a:t>
            </a:r>
          </a:p>
          <a:p>
            <a:pPr>
              <a:tabLst>
                <a:tab pos="9601200" algn="dec"/>
              </a:tabLst>
            </a:pPr>
            <a:endParaRPr lang="en-US" dirty="0"/>
          </a:p>
          <a:p>
            <a:pPr>
              <a:tabLst>
                <a:tab pos="9601200" algn="dec"/>
              </a:tabLst>
            </a:pPr>
            <a:r>
              <a:rPr lang="en-US" dirty="0"/>
              <a:t>Balance Brought Forward Start of the Period	$   13,987.50</a:t>
            </a:r>
          </a:p>
          <a:p>
            <a:pPr>
              <a:tabLst>
                <a:tab pos="9601200" algn="dec"/>
              </a:tabLst>
            </a:pPr>
            <a:endParaRPr lang="en-US" dirty="0"/>
          </a:p>
          <a:p>
            <a:pPr>
              <a:tabLst>
                <a:tab pos="9601200" algn="dec"/>
              </a:tabLst>
            </a:pPr>
            <a:r>
              <a:rPr lang="en-US" dirty="0"/>
              <a:t>Net Funds Available End of the Period	$   14,228.49</a:t>
            </a:r>
          </a:p>
        </p:txBody>
      </p:sp>
      <p:sp>
        <p:nvSpPr>
          <p:cNvPr id="4" name="Footer Placeholder 3">
            <a:extLst>
              <a:ext uri="{FF2B5EF4-FFF2-40B4-BE49-F238E27FC236}">
                <a16:creationId xmlns:a16="http://schemas.microsoft.com/office/drawing/2014/main" id="{3A0F269D-84B9-CC40-BFCC-1645FC36D450}"/>
              </a:ext>
            </a:extLst>
          </p:cNvPr>
          <p:cNvSpPr>
            <a:spLocks noGrp="1"/>
          </p:cNvSpPr>
          <p:nvPr>
            <p:ph type="ftr" sz="quarter" idx="11"/>
          </p:nvPr>
        </p:nvSpPr>
        <p:spPr/>
        <p:txBody>
          <a:bodyPr/>
          <a:lstStyle/>
          <a:p>
            <a:r>
              <a:rPr lang="en-US"/>
              <a:t>To see line item detail refer to 1st &amp; 2nd Quarter Newsletters</a:t>
            </a:r>
            <a:endParaRPr lang="en-US" dirty="0"/>
          </a:p>
        </p:txBody>
      </p:sp>
    </p:spTree>
    <p:extLst>
      <p:ext uri="{BB962C8B-B14F-4D97-AF65-F5344CB8AC3E}">
        <p14:creationId xmlns:p14="http://schemas.microsoft.com/office/powerpoint/2010/main" val="141634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D8E55-3F5D-4F42-AE4A-C255A85FD384}"/>
              </a:ext>
            </a:extLst>
          </p:cNvPr>
          <p:cNvSpPr>
            <a:spLocks noGrp="1"/>
          </p:cNvSpPr>
          <p:nvPr>
            <p:ph type="title"/>
          </p:nvPr>
        </p:nvSpPr>
        <p:spPr/>
        <p:txBody>
          <a:bodyPr/>
          <a:lstStyle/>
          <a:p>
            <a:r>
              <a:rPr lang="en-US" dirty="0"/>
              <a:t>SAD #1 – Fiscal Year 2020</a:t>
            </a:r>
          </a:p>
        </p:txBody>
      </p:sp>
      <p:sp>
        <p:nvSpPr>
          <p:cNvPr id="3" name="Content Placeholder 2">
            <a:extLst>
              <a:ext uri="{FF2B5EF4-FFF2-40B4-BE49-F238E27FC236}">
                <a16:creationId xmlns:a16="http://schemas.microsoft.com/office/drawing/2014/main" id="{459A8306-EEA5-1D47-A456-B8A5324429C0}"/>
              </a:ext>
            </a:extLst>
          </p:cNvPr>
          <p:cNvSpPr>
            <a:spLocks noGrp="1"/>
          </p:cNvSpPr>
          <p:nvPr>
            <p:ph idx="1"/>
          </p:nvPr>
        </p:nvSpPr>
        <p:spPr>
          <a:xfrm>
            <a:off x="609599" y="1935480"/>
            <a:ext cx="11294853" cy="4389120"/>
          </a:xfrm>
        </p:spPr>
        <p:txBody>
          <a:bodyPr>
            <a:normAutofit/>
          </a:bodyPr>
          <a:lstStyle/>
          <a:p>
            <a:pPr marL="273050" indent="-273050">
              <a:tabLst>
                <a:tab pos="9601200" algn="dec"/>
              </a:tabLst>
            </a:pPr>
            <a:r>
              <a:rPr lang="en-US" dirty="0"/>
              <a:t>Revenues for the Period	$          69.56</a:t>
            </a:r>
          </a:p>
          <a:p>
            <a:pPr marL="273050" indent="-273050">
              <a:tabLst>
                <a:tab pos="9601200" algn="dec"/>
              </a:tabLst>
            </a:pPr>
            <a:endParaRPr lang="en-US" dirty="0"/>
          </a:p>
          <a:p>
            <a:pPr marL="273050" indent="-273050">
              <a:tabLst>
                <a:tab pos="9601200" algn="dec"/>
              </a:tabLst>
            </a:pPr>
            <a:r>
              <a:rPr lang="en-US" dirty="0"/>
              <a:t>Expenditures for the Period	$   26,435.15</a:t>
            </a:r>
          </a:p>
          <a:p>
            <a:pPr marL="273050" indent="-273050">
              <a:tabLst>
                <a:tab pos="9601200" algn="dec"/>
              </a:tabLst>
            </a:pPr>
            <a:endParaRPr lang="en-US" dirty="0"/>
          </a:p>
          <a:p>
            <a:pPr marL="273050" indent="-273050">
              <a:tabLst>
                <a:tab pos="9601200" algn="dec"/>
              </a:tabLst>
            </a:pPr>
            <a:r>
              <a:rPr lang="en-US" dirty="0"/>
              <a:t>Net for the Period	$  (26,365.59) </a:t>
            </a:r>
          </a:p>
          <a:p>
            <a:pPr marL="273050" indent="-273050">
              <a:tabLst>
                <a:tab pos="9601200" algn="dec"/>
              </a:tabLst>
            </a:pPr>
            <a:endParaRPr lang="en-US" dirty="0"/>
          </a:p>
          <a:p>
            <a:pPr marL="273050" indent="-273050">
              <a:tabLst>
                <a:tab pos="9601200" algn="dec"/>
              </a:tabLst>
            </a:pPr>
            <a:r>
              <a:rPr lang="en-US" dirty="0"/>
              <a:t>Balance Brought Forward Start of the Period	$ 126,549.01</a:t>
            </a:r>
          </a:p>
          <a:p>
            <a:pPr marL="273050" indent="-273050">
              <a:tabLst>
                <a:tab pos="9601200" algn="dec"/>
              </a:tabLst>
            </a:pPr>
            <a:endParaRPr lang="en-US" dirty="0"/>
          </a:p>
          <a:p>
            <a:pPr marL="273050" indent="-273050">
              <a:tabLst>
                <a:tab pos="9601200" algn="dec"/>
              </a:tabLst>
            </a:pPr>
            <a:r>
              <a:rPr lang="en-US" dirty="0"/>
              <a:t>Net Funds Available End of the Period	$ 100,183.42</a:t>
            </a:r>
          </a:p>
          <a:p>
            <a:endParaRPr lang="en-US" dirty="0"/>
          </a:p>
        </p:txBody>
      </p:sp>
      <p:sp>
        <p:nvSpPr>
          <p:cNvPr id="4" name="Footer Placeholder 3">
            <a:extLst>
              <a:ext uri="{FF2B5EF4-FFF2-40B4-BE49-F238E27FC236}">
                <a16:creationId xmlns:a16="http://schemas.microsoft.com/office/drawing/2014/main" id="{71261FC8-7941-3648-BCAB-3EFD0E0E5AF6}"/>
              </a:ext>
            </a:extLst>
          </p:cNvPr>
          <p:cNvSpPr>
            <a:spLocks noGrp="1"/>
          </p:cNvSpPr>
          <p:nvPr>
            <p:ph type="ftr" sz="quarter" idx="11"/>
          </p:nvPr>
        </p:nvSpPr>
        <p:spPr/>
        <p:txBody>
          <a:bodyPr/>
          <a:lstStyle/>
          <a:p>
            <a:r>
              <a:rPr lang="en-US"/>
              <a:t>To see line item detail refer to 1st &amp; 2nd Quarter Newsletters</a:t>
            </a:r>
          </a:p>
        </p:txBody>
      </p:sp>
    </p:spTree>
    <p:extLst>
      <p:ext uri="{BB962C8B-B14F-4D97-AF65-F5344CB8AC3E}">
        <p14:creationId xmlns:p14="http://schemas.microsoft.com/office/powerpoint/2010/main" val="278715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E87BA-1CB5-3646-8CF8-503548DBA307}"/>
              </a:ext>
            </a:extLst>
          </p:cNvPr>
          <p:cNvSpPr>
            <a:spLocks noGrp="1"/>
          </p:cNvSpPr>
          <p:nvPr>
            <p:ph type="title"/>
          </p:nvPr>
        </p:nvSpPr>
        <p:spPr/>
        <p:txBody>
          <a:bodyPr/>
          <a:lstStyle/>
          <a:p>
            <a:r>
              <a:rPr lang="en-US" dirty="0"/>
              <a:t>SAD #2 – Fiscal Year 2020</a:t>
            </a:r>
          </a:p>
        </p:txBody>
      </p:sp>
      <p:sp>
        <p:nvSpPr>
          <p:cNvPr id="3" name="Content Placeholder 2">
            <a:extLst>
              <a:ext uri="{FF2B5EF4-FFF2-40B4-BE49-F238E27FC236}">
                <a16:creationId xmlns:a16="http://schemas.microsoft.com/office/drawing/2014/main" id="{1B0E79BD-D499-114B-A082-82CC9D4AD205}"/>
              </a:ext>
            </a:extLst>
          </p:cNvPr>
          <p:cNvSpPr>
            <a:spLocks noGrp="1"/>
          </p:cNvSpPr>
          <p:nvPr>
            <p:ph idx="1"/>
          </p:nvPr>
        </p:nvSpPr>
        <p:spPr/>
        <p:txBody>
          <a:bodyPr>
            <a:normAutofit/>
          </a:bodyPr>
          <a:lstStyle/>
          <a:p>
            <a:pPr marL="273050" indent="-273050">
              <a:tabLst>
                <a:tab pos="9601200" algn="dec"/>
              </a:tabLst>
            </a:pPr>
            <a:r>
              <a:rPr lang="en-US" dirty="0"/>
              <a:t>Revenues for the Period	$   70,859.47</a:t>
            </a:r>
          </a:p>
          <a:p>
            <a:pPr marL="273050" indent="-273050">
              <a:tabLst>
                <a:tab pos="9601200" algn="dec"/>
              </a:tabLst>
            </a:pPr>
            <a:endParaRPr lang="en-US" dirty="0"/>
          </a:p>
          <a:p>
            <a:pPr marL="273050" indent="-273050">
              <a:tabLst>
                <a:tab pos="9601200" algn="dec"/>
              </a:tabLst>
            </a:pPr>
            <a:r>
              <a:rPr lang="en-US" dirty="0"/>
              <a:t>Expenditures for the Period	$   38,008.45</a:t>
            </a:r>
          </a:p>
          <a:p>
            <a:pPr marL="273050" indent="-273050">
              <a:tabLst>
                <a:tab pos="9601200" algn="dec"/>
              </a:tabLst>
            </a:pPr>
            <a:endParaRPr lang="en-US" dirty="0"/>
          </a:p>
          <a:p>
            <a:pPr marL="273050" indent="-273050">
              <a:tabLst>
                <a:tab pos="9601200" algn="dec"/>
              </a:tabLst>
            </a:pPr>
            <a:r>
              <a:rPr lang="en-US" dirty="0"/>
              <a:t>Net for the Period	$   41,248.35</a:t>
            </a:r>
          </a:p>
          <a:p>
            <a:pPr marL="273050" indent="-273050">
              <a:tabLst>
                <a:tab pos="9601200" algn="dec"/>
              </a:tabLst>
            </a:pPr>
            <a:endParaRPr lang="en-US" dirty="0"/>
          </a:p>
          <a:p>
            <a:pPr marL="273050" indent="-273050">
              <a:tabLst>
                <a:tab pos="9601200" algn="dec"/>
              </a:tabLst>
            </a:pPr>
            <a:r>
              <a:rPr lang="en-US" dirty="0"/>
              <a:t>Balance Brought Forward Start of the Period	$   51,641.88</a:t>
            </a:r>
          </a:p>
          <a:p>
            <a:pPr marL="273050" indent="-273050">
              <a:tabLst>
                <a:tab pos="9601200" algn="dec"/>
              </a:tabLst>
            </a:pPr>
            <a:endParaRPr lang="en-US" dirty="0"/>
          </a:p>
          <a:p>
            <a:pPr marL="273050" indent="-273050">
              <a:tabLst>
                <a:tab pos="9601200" algn="dec"/>
              </a:tabLst>
            </a:pPr>
            <a:r>
              <a:rPr lang="en-US" dirty="0"/>
              <a:t>Net Funds Available End of the Period	$   92,890.23</a:t>
            </a:r>
          </a:p>
          <a:p>
            <a:endParaRPr lang="en-US" dirty="0"/>
          </a:p>
        </p:txBody>
      </p:sp>
      <p:sp>
        <p:nvSpPr>
          <p:cNvPr id="4" name="Footer Placeholder 3">
            <a:extLst>
              <a:ext uri="{FF2B5EF4-FFF2-40B4-BE49-F238E27FC236}">
                <a16:creationId xmlns:a16="http://schemas.microsoft.com/office/drawing/2014/main" id="{FB3907CF-4529-594F-A627-0F05B0B4017C}"/>
              </a:ext>
            </a:extLst>
          </p:cNvPr>
          <p:cNvSpPr>
            <a:spLocks noGrp="1"/>
          </p:cNvSpPr>
          <p:nvPr>
            <p:ph type="ftr" sz="quarter" idx="11"/>
          </p:nvPr>
        </p:nvSpPr>
        <p:spPr/>
        <p:txBody>
          <a:bodyPr/>
          <a:lstStyle/>
          <a:p>
            <a:r>
              <a:rPr lang="en-US"/>
              <a:t>To see line item detail refer to 1st &amp; 2nd Quarter Newsletters</a:t>
            </a:r>
            <a:endParaRPr lang="en-US" dirty="0"/>
          </a:p>
        </p:txBody>
      </p:sp>
    </p:spTree>
    <p:extLst>
      <p:ext uri="{BB962C8B-B14F-4D97-AF65-F5344CB8AC3E}">
        <p14:creationId xmlns:p14="http://schemas.microsoft.com/office/powerpoint/2010/main" val="17857929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8">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2018" id="{68DC0BF2-CF6A-3B4C-A46E-8B732D4C9CFF}" vid="{7D773F37-6F08-974F-8C99-05C7F76151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1479</TotalTime>
  <Words>1842</Words>
  <Application>Microsoft Macintosh PowerPoint</Application>
  <PresentationFormat>Widescreen</PresentationFormat>
  <Paragraphs>296</Paragraphs>
  <Slides>37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Constantia</vt:lpstr>
      <vt:lpstr>Wingdings 2</vt:lpstr>
      <vt:lpstr>2018</vt:lpstr>
      <vt:lpstr>Eagle Lake Annual Meeting</vt:lpstr>
      <vt:lpstr>Agenda</vt:lpstr>
      <vt:lpstr>Nominations and Voting</vt:lpstr>
      <vt:lpstr>Approval of 2020 Annual Meeting Minutes</vt:lpstr>
      <vt:lpstr>Eagle Lake Annual Report</vt:lpstr>
      <vt:lpstr>Treasurer’s Report – Jim Caporale</vt:lpstr>
      <vt:lpstr>ELTA – Fiscal Year 2020</vt:lpstr>
      <vt:lpstr>SAD #1 – Fiscal Year 2020</vt:lpstr>
      <vt:lpstr>SAD #2 – Fiscal Year 2020</vt:lpstr>
      <vt:lpstr>ELTA – Fiscal Year 2021 thru Mar 31</vt:lpstr>
      <vt:lpstr>SAD #1 – Fiscal Year 2021 thru March 31</vt:lpstr>
      <vt:lpstr>SAD #2 – Fiscal Year 2021 thru March 31</vt:lpstr>
      <vt:lpstr>President’s Report – Amy Coon</vt:lpstr>
      <vt:lpstr>Short Term Project Update – Amy Coon</vt:lpstr>
      <vt:lpstr>Short Term Project Update – Amy Coon</vt:lpstr>
      <vt:lpstr>Long Term Project Update – Amy Coon</vt:lpstr>
      <vt:lpstr>PowerPoint Presentation</vt:lpstr>
      <vt:lpstr>PowerPoint Presentation</vt:lpstr>
      <vt:lpstr>PowerPoint Presentation</vt:lpstr>
      <vt:lpstr>PowerPoint Presentation</vt:lpstr>
      <vt:lpstr>Lake Quality Report</vt:lpstr>
      <vt:lpstr>PowerPoint Presentation</vt:lpstr>
      <vt:lpstr>PowerPoint Presentation</vt:lpstr>
      <vt:lpstr>PowerPoint Presentation</vt:lpstr>
      <vt:lpstr>ELTA MEMBERSHIP</vt:lpstr>
      <vt:lpstr>EAGLE LAKE MEMBERSHIP COMMITTEE</vt:lpstr>
      <vt:lpstr>AREA 1 – EAST EAGLE LAKE DR</vt:lpstr>
      <vt:lpstr>AREA 2 – NORTH EAGLE LAKE DR</vt:lpstr>
      <vt:lpstr>AREA 3 – TREASURE ISLAND    &amp; PEPPER AVE</vt:lpstr>
      <vt:lpstr>AREA 4 – SOUTH &amp; WEST LAKE</vt:lpstr>
      <vt:lpstr>AREA 5 – HERITAGE ESTATES 1    &amp; AQUAVIEW</vt:lpstr>
      <vt:lpstr>AREA 6 – HERITAGE ESTATES 2</vt:lpstr>
      <vt:lpstr>Safety and Legal Update</vt:lpstr>
      <vt:lpstr>Michigan Marine Law &amp; Boater Safety</vt:lpstr>
      <vt:lpstr>PERSONAL WATERCRAFT REGULATIONS</vt:lpstr>
      <vt:lpstr>TOWING OF PERSONS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Eagle Lake Annual Meeting</dc:title>
  <dc:creator>Ken Toy</dc:creator>
  <cp:lastModifiedBy>Ken Toy</cp:lastModifiedBy>
  <cp:revision>18</cp:revision>
  <dcterms:created xsi:type="dcterms:W3CDTF">2020-08-19T10:28:31Z</dcterms:created>
  <dcterms:modified xsi:type="dcterms:W3CDTF">2021-05-19T22:51:15Z</dcterms:modified>
</cp:coreProperties>
</file>