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0" r:id="rId1"/>
  </p:sldMasterIdLst>
  <p:notesMasterIdLst>
    <p:notesMasterId r:id="rId21"/>
  </p:notesMasterIdLst>
  <p:sldIdLst>
    <p:sldId id="256" r:id="rId2"/>
    <p:sldId id="258" r:id="rId3"/>
    <p:sldId id="291" r:id="rId4"/>
    <p:sldId id="273" r:id="rId5"/>
    <p:sldId id="293" r:id="rId6"/>
    <p:sldId id="312" r:id="rId7"/>
    <p:sldId id="294" r:id="rId8"/>
    <p:sldId id="332" r:id="rId9"/>
    <p:sldId id="333" r:id="rId10"/>
    <p:sldId id="313" r:id="rId11"/>
    <p:sldId id="314" r:id="rId12"/>
    <p:sldId id="263" r:id="rId13"/>
    <p:sldId id="259" r:id="rId14"/>
    <p:sldId id="261" r:id="rId15"/>
    <p:sldId id="264" r:id="rId16"/>
    <p:sldId id="311" r:id="rId17"/>
    <p:sldId id="260" r:id="rId18"/>
    <p:sldId id="308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7"/>
    <p:restoredTop sz="94831"/>
  </p:normalViewPr>
  <p:slideViewPr>
    <p:cSldViewPr snapToGrid="0" snapToObjects="1">
      <p:cViewPr varScale="1">
        <p:scale>
          <a:sx n="129" d="100"/>
          <a:sy n="129" d="100"/>
        </p:scale>
        <p:origin x="24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496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80B61-423D-5C42-9A47-08E666BB4168}" type="datetimeFigureOut">
              <a:rPr lang="en-US" smtClean="0"/>
              <a:t>5/18/22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61A6A-1A71-E746-8038-0FA3EB1DC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9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61A6A-1A71-E746-8038-0FA3EB1DCD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6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invite Eric </a:t>
            </a:r>
            <a:r>
              <a:rPr lang="en-US" dirty="0" err="1"/>
              <a:t>Sauro</a:t>
            </a:r>
            <a:r>
              <a:rPr lang="en-US" dirty="0"/>
              <a:t> to introduce himself, and invite Frank as well to say anything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61A6A-1A71-E746-8038-0FA3EB1DCD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61A6A-1A71-E746-8038-0FA3EB1DCD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01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C37EA-A764-DE43-A849-87B3D2EB74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4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0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5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3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33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42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8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6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6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24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A47D7-DA2B-4447-BF2D-B1233551BC2B}" type="datetimeFigureOut">
              <a:rPr lang="en-US" smtClean="0"/>
              <a:t>5/18/22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881641-8234-0C40-B1C1-31687D863CA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2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reaterkzooskate.org/2022eltavot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95AA96-19EF-134B-A053-59F7E7FA6C0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386" y="16184"/>
            <a:ext cx="12163228" cy="68418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BC5AD5-E44C-6049-BED1-0ECA7B2CA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416657" cy="3329581"/>
          </a:xfrm>
        </p:spPr>
        <p:txBody>
          <a:bodyPr/>
          <a:lstStyle/>
          <a:p>
            <a:r>
              <a:rPr lang="en-US" sz="6000" dirty="0">
                <a:solidFill>
                  <a:schemeClr val="tx1"/>
                </a:solidFill>
              </a:rPr>
              <a:t>Eagle Lake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47087-3025-D64F-8225-69435C454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889" y="6084711"/>
            <a:ext cx="8676222" cy="4854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May 18</a:t>
            </a:r>
            <a:r>
              <a:rPr lang="en-US" baseline="30000" dirty="0"/>
              <a:t>th</a:t>
            </a:r>
            <a:r>
              <a:rPr lang="en-US" dirty="0"/>
              <a:t>, 2022 Virtual Zoom Meeting</a:t>
            </a:r>
          </a:p>
        </p:txBody>
      </p:sp>
    </p:spTree>
    <p:extLst>
      <p:ext uri="{BB962C8B-B14F-4D97-AF65-F5344CB8AC3E}">
        <p14:creationId xmlns:p14="http://schemas.microsoft.com/office/powerpoint/2010/main" val="3188265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385A-630E-2749-890A-D1CC9F1F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ELTA – Fiscal Year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14558-2205-C946-8114-67CE37D08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tabLst>
                <a:tab pos="8277225" algn="l"/>
                <a:tab pos="9601200" algn="dec"/>
              </a:tabLst>
            </a:pPr>
            <a:r>
              <a:rPr lang="en-US" dirty="0"/>
              <a:t>Revenues for the Period	$	9,482.68</a:t>
            </a:r>
          </a:p>
          <a:p>
            <a:pPr marL="273050" indent="-273050">
              <a:tabLst>
                <a:tab pos="8277225" algn="l"/>
                <a:tab pos="9601200" algn="dec"/>
              </a:tabLst>
            </a:pPr>
            <a:r>
              <a:rPr lang="en-US" dirty="0"/>
              <a:t>Pass-Thru Revenues from TT for Aerator Power	$	5,169.41</a:t>
            </a:r>
          </a:p>
          <a:p>
            <a:pPr marL="273050" indent="-273050">
              <a:tabLst>
                <a:tab pos="8277225" algn="l"/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8277225" algn="l"/>
                <a:tab pos="9601200" algn="dec"/>
              </a:tabLst>
            </a:pPr>
            <a:r>
              <a:rPr lang="en-US" dirty="0"/>
              <a:t>Expenditures for the Period	$   	10,814.03</a:t>
            </a:r>
          </a:p>
          <a:p>
            <a:pPr marL="273050" indent="-273050">
              <a:tabLst>
                <a:tab pos="8277225" algn="l"/>
                <a:tab pos="9601200" algn="dec"/>
              </a:tabLst>
            </a:pPr>
            <a:r>
              <a:rPr lang="en-US" dirty="0"/>
              <a:t>Pass-Thru Expense to Compressor Hosts for Aerator Power	$	5,169.41</a:t>
            </a:r>
          </a:p>
          <a:p>
            <a:pPr marL="273050" indent="-273050">
              <a:tabLst>
                <a:tab pos="8277225" algn="l"/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8277225" algn="l"/>
                <a:tab pos="9601200" algn="dec"/>
              </a:tabLst>
            </a:pPr>
            <a:r>
              <a:rPr lang="en-US" dirty="0"/>
              <a:t>Net for the Period	$	(1,331.35)</a:t>
            </a:r>
          </a:p>
          <a:p>
            <a:pPr marL="273050" indent="-273050">
              <a:tabLst>
                <a:tab pos="8277225" algn="l"/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8277225" algn="l"/>
                <a:tab pos="9601200" algn="dec"/>
              </a:tabLst>
            </a:pPr>
            <a:r>
              <a:rPr lang="en-US" dirty="0"/>
              <a:t>Balance Brought Forward Start of the Period	$	14,228.49</a:t>
            </a:r>
          </a:p>
          <a:p>
            <a:pPr marL="273050" indent="-273050">
              <a:tabLst>
                <a:tab pos="8277225" algn="l"/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8277225" algn="l"/>
                <a:tab pos="9601200" algn="dec"/>
              </a:tabLst>
            </a:pPr>
            <a:r>
              <a:rPr lang="en-US" dirty="0"/>
              <a:t>Net Funds Available End of the Period	$	12,897.14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F269D-84B9-CC40-BFCC-1645FC36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 see line item detail refer to 1st &amp; 2nd Quarter Newsletters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4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8E55-3F5D-4F42-AE4A-C255A85F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 #1 – Fiscal Year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A8306-EEA5-1D47-A456-B8A532442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5480"/>
            <a:ext cx="11294853" cy="4389120"/>
          </a:xfrm>
        </p:spPr>
        <p:txBody>
          <a:bodyPr>
            <a:normAutofit/>
          </a:bodyPr>
          <a:lstStyle/>
          <a:p>
            <a:pPr marL="273050" indent="-273050">
              <a:tabLst>
                <a:tab pos="9601200" algn="dec"/>
              </a:tabLst>
            </a:pPr>
            <a:r>
              <a:rPr lang="en-US" dirty="0"/>
              <a:t>Revenues for the Period	$          6.99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Expenditures for the Period	$   24,975.80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for the Period	$  (24,968.81) 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Balance Brought Forward Start of the Period	$ 100,183.42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Funds Available End of the Period	$ 75,214.61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61FC8-7941-3648-BCAB-3EFD0E0E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 see line item detail refer to 1st &amp; 2nd Quarter Newsletters</a:t>
            </a:r>
          </a:p>
        </p:txBody>
      </p:sp>
    </p:spTree>
    <p:extLst>
      <p:ext uri="{BB962C8B-B14F-4D97-AF65-F5344CB8AC3E}">
        <p14:creationId xmlns:p14="http://schemas.microsoft.com/office/powerpoint/2010/main" val="2787150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87BA-1CB5-3646-8CF8-503548DB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 #2 – Fiscal Year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79BD-D499-114B-A082-82CC9D4AD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9601200" algn="dec"/>
              </a:tabLst>
            </a:pPr>
            <a:r>
              <a:rPr lang="en-US" dirty="0"/>
              <a:t>Revenues for the Period	$   71,693.17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Expenditures for the Period	$   68,915.39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for the Period	$   2,777.78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Balance Brought Forward Start of the Period	$   92,890.23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Funds Available End of the Period	$   95,668.01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907CF-4529-594F-A627-0F05B0B4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 see line item detail refer to 1st &amp; 2nd Quarter Newsletters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92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62E3-EC08-0C45-8260-8DF7462B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ELTA – Fiscal Year 2022 thru Mar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AD4B-498D-1543-BB13-15179852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9601200" algn="dec"/>
              </a:tabLst>
            </a:pPr>
            <a:r>
              <a:rPr lang="en-US" dirty="0"/>
              <a:t>Revenues for the Period	$   7,397.05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Expenditures for the Period	$   1,647.49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for the Period	$   5,749.56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Balance Brought Forward Start of the Period	$ 12,897.14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Funds Available End of the Period	$ 18,646.70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5756F-C432-174D-9568-2AD23000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 see line item detail refer to 1st &amp; 2nd Quarter Newsletters</a:t>
            </a:r>
          </a:p>
        </p:txBody>
      </p:sp>
    </p:spTree>
    <p:extLst>
      <p:ext uri="{BB962C8B-B14F-4D97-AF65-F5344CB8AC3E}">
        <p14:creationId xmlns:p14="http://schemas.microsoft.com/office/powerpoint/2010/main" val="1959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8E55-3F5D-4F42-AE4A-C255A85F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 #1 – Fiscal Year 2022 thru March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A8306-EEA5-1D47-A456-B8A532442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5480"/>
            <a:ext cx="11260347" cy="4389120"/>
          </a:xfrm>
        </p:spPr>
        <p:txBody>
          <a:bodyPr>
            <a:normAutofit/>
          </a:bodyPr>
          <a:lstStyle/>
          <a:p>
            <a:pPr marL="273050" indent="-273050">
              <a:tabLst>
                <a:tab pos="9601200" algn="dec"/>
              </a:tabLst>
            </a:pPr>
            <a:r>
              <a:rPr lang="en-US" dirty="0"/>
              <a:t>Revenues for the Period	$            1.72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Expenditures for the Period	$     4,403.97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for the Period	$    (4,402.25)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Balance Brought Forward Start of the Period	$ 75,214.61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Funds Available End of the Period	$   70,812.36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1CB75-22A5-BE43-9408-7634086F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 see line item detail refer to 1st &amp; 2nd Quarter Newsletters</a:t>
            </a:r>
          </a:p>
        </p:txBody>
      </p:sp>
    </p:spTree>
    <p:extLst>
      <p:ext uri="{BB962C8B-B14F-4D97-AF65-F5344CB8AC3E}">
        <p14:creationId xmlns:p14="http://schemas.microsoft.com/office/powerpoint/2010/main" val="4034505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3C16-8F0A-AD46-8BCB-5542D89D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SAD #2 – Fiscal Year 2022 thru March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5F021-CBE8-E246-9A47-A2866EF77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5480"/>
            <a:ext cx="11165457" cy="4389120"/>
          </a:xfrm>
        </p:spPr>
        <p:txBody>
          <a:bodyPr>
            <a:normAutofit/>
          </a:bodyPr>
          <a:lstStyle/>
          <a:p>
            <a:pPr marL="273050" indent="-273050">
              <a:tabLst>
                <a:tab pos="9601200" algn="dec"/>
              </a:tabLst>
            </a:pPr>
            <a:r>
              <a:rPr lang="en-US" dirty="0"/>
              <a:t>Revenues for the Period	$   2.23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r>
              <a:rPr lang="en-US" dirty="0"/>
              <a:t>Expenditures for the Period					$	586.00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for the Period	$   (583.77)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Balance Brought Forward Start of the Period	$   95,668.01</a:t>
            </a:r>
          </a:p>
          <a:p>
            <a:pPr marL="273050" indent="-273050">
              <a:tabLst>
                <a:tab pos="9601200" algn="dec"/>
              </a:tabLst>
            </a:pPr>
            <a:endParaRPr lang="en-US" dirty="0"/>
          </a:p>
          <a:p>
            <a:pPr marL="273050" indent="-273050">
              <a:tabLst>
                <a:tab pos="9601200" algn="dec"/>
              </a:tabLst>
            </a:pPr>
            <a:r>
              <a:rPr lang="en-US" dirty="0"/>
              <a:t>Net Funds Available End of the Period	$ 95,084.24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91BF9-6422-E04A-82C0-1F279CF2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 see line item detail refer to 1st &amp; 2nd Quarter Newsletters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97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54755"/>
            <a:ext cx="9905998" cy="934156"/>
          </a:xfrm>
        </p:spPr>
        <p:txBody>
          <a:bodyPr/>
          <a:lstStyle/>
          <a:p>
            <a:r>
              <a:rPr lang="en-US" dirty="0"/>
              <a:t>Lake Quality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A04B9-1C0C-9649-89EA-1AEEB9CC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53118"/>
            <a:ext cx="9905998" cy="2357568"/>
          </a:xfrm>
        </p:spPr>
        <p:txBody>
          <a:bodyPr>
            <a:spAutoFit/>
          </a:bodyPr>
          <a:lstStyle/>
          <a:p>
            <a:r>
              <a:rPr lang="en-US" sz="3200" dirty="0"/>
              <a:t>Spring Weed Survey</a:t>
            </a:r>
          </a:p>
          <a:p>
            <a:r>
              <a:rPr lang="en-US" sz="3200" dirty="0"/>
              <a:t>Aeration Restart</a:t>
            </a:r>
          </a:p>
          <a:p>
            <a:r>
              <a:rPr lang="en-US" sz="3200" dirty="0"/>
              <a:t>Bio-augmentation Treatment</a:t>
            </a:r>
          </a:p>
          <a:p>
            <a:r>
              <a:rPr lang="en-US" sz="3200" dirty="0"/>
              <a:t>Goose Roundup</a:t>
            </a:r>
          </a:p>
        </p:txBody>
      </p:sp>
    </p:spTree>
    <p:extLst>
      <p:ext uri="{BB962C8B-B14F-4D97-AF65-F5344CB8AC3E}">
        <p14:creationId xmlns:p14="http://schemas.microsoft.com/office/powerpoint/2010/main" val="1376144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A04B9-1C0C-9649-89EA-1AEEB9CC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1600200"/>
            <a:ext cx="10803136" cy="5105400"/>
          </a:xfrm>
        </p:spPr>
        <p:txBody>
          <a:bodyPr numCol="2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June</a:t>
            </a:r>
            <a:r>
              <a:rPr lang="en-US" dirty="0"/>
              <a:t> </a:t>
            </a:r>
          </a:p>
          <a:p>
            <a:r>
              <a:rPr lang="en-US" dirty="0"/>
              <a:t>3 - Happy Hour with Live Music @ Sandbar </a:t>
            </a:r>
          </a:p>
          <a:p>
            <a:r>
              <a:rPr lang="en-US" dirty="0"/>
              <a:t>17 – Golf4Youth scramble @ </a:t>
            </a:r>
            <a:r>
              <a:rPr lang="en-US" dirty="0" err="1"/>
              <a:t>Milham</a:t>
            </a:r>
            <a:r>
              <a:rPr lang="en-US" dirty="0"/>
              <a:t> Park Golf Club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July</a:t>
            </a:r>
            <a:r>
              <a:rPr lang="en-US" dirty="0"/>
              <a:t> </a:t>
            </a:r>
          </a:p>
          <a:p>
            <a:r>
              <a:rPr lang="en-US" dirty="0"/>
              <a:t>1 - Happy Hour with Live Music @ Sandbar </a:t>
            </a:r>
          </a:p>
          <a:p>
            <a:r>
              <a:rPr lang="en-US" dirty="0"/>
              <a:t>4 - Annual 4th of July Boat Parade </a:t>
            </a:r>
          </a:p>
          <a:p>
            <a:r>
              <a:rPr lang="en-US" dirty="0"/>
              <a:t>16 – Cardboard Regatta </a:t>
            </a:r>
          </a:p>
          <a:p>
            <a:r>
              <a:rPr lang="en-US" dirty="0"/>
              <a:t>21 – Charity benefit concert with Ryan Stevenson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August</a:t>
            </a:r>
            <a:r>
              <a:rPr lang="en-US" dirty="0"/>
              <a:t> </a:t>
            </a:r>
          </a:p>
          <a:p>
            <a:r>
              <a:rPr lang="en-US" dirty="0"/>
              <a:t>5 - Happy Hour with Live Music @ Sandbar  </a:t>
            </a:r>
          </a:p>
          <a:p>
            <a:r>
              <a:rPr lang="en-US" dirty="0"/>
              <a:t>21 – Live on the Lake with Kyle Jennings </a:t>
            </a:r>
          </a:p>
          <a:p>
            <a:r>
              <a:rPr lang="en-US" dirty="0"/>
              <a:t>27 – Kids Triathlon </a:t>
            </a:r>
          </a:p>
          <a:p>
            <a:r>
              <a:rPr lang="en-US" dirty="0"/>
              <a:t>27 – Poker Run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September</a:t>
            </a:r>
            <a:r>
              <a:rPr lang="en-US" dirty="0"/>
              <a:t> </a:t>
            </a:r>
          </a:p>
          <a:p>
            <a:r>
              <a:rPr lang="en-US" dirty="0"/>
              <a:t>2 - Happy Hour with Live Music @ Sandbar </a:t>
            </a:r>
            <a:endParaRPr lang="en-US" sz="18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6BAFA74-6AB3-5C4A-A0F2-B33716B709FE}"/>
              </a:ext>
            </a:extLst>
          </p:cNvPr>
          <p:cNvSpPr txBox="1">
            <a:spLocks/>
          </p:cNvSpPr>
          <p:nvPr/>
        </p:nvSpPr>
        <p:spPr>
          <a:xfrm>
            <a:off x="646111" y="452718"/>
            <a:ext cx="8902492" cy="94659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2022 Summer Lake Calendar</a:t>
            </a:r>
          </a:p>
        </p:txBody>
      </p:sp>
    </p:spTree>
    <p:extLst>
      <p:ext uri="{BB962C8B-B14F-4D97-AF65-F5344CB8AC3E}">
        <p14:creationId xmlns:p14="http://schemas.microsoft.com/office/powerpoint/2010/main" val="4067754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816964"/>
            <a:ext cx="9905998" cy="3337786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Safety and Legal Update</a:t>
            </a: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D3EEEB-DFB9-8E11-4309-E853C6FF54AE}"/>
              </a:ext>
            </a:extLst>
          </p:cNvPr>
          <p:cNvSpPr txBox="1"/>
          <p:nvPr/>
        </p:nvSpPr>
        <p:spPr>
          <a:xfrm>
            <a:off x="941033" y="2828835"/>
            <a:ext cx="97476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Stay Safe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Use Common Sense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Always Watch for Boaters and Swimmers</a:t>
            </a:r>
          </a:p>
        </p:txBody>
      </p:sp>
    </p:spTree>
    <p:extLst>
      <p:ext uri="{BB962C8B-B14F-4D97-AF65-F5344CB8AC3E}">
        <p14:creationId xmlns:p14="http://schemas.microsoft.com/office/powerpoint/2010/main" val="3390096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8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>
                <a:solidFill>
                  <a:schemeClr val="tx1"/>
                </a:solidFill>
              </a:rPr>
              <a:t>Thank You!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66BF8E-C035-DE42-8DC0-9BDDF77FE0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40000"/>
          </a:blip>
          <a:srcRect t="90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3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231B489-020E-1F4C-9D91-931B9CBF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72391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A04B9-1C0C-9649-89EA-1AEEB9CC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98710"/>
            <a:ext cx="5854262" cy="3693319"/>
          </a:xfr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Opening Welcome and President’s Report – Amy Coon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Board Nominations and Voting – Ken Toy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Approval of 2021 Annual Meeting Minutes – Steve Ott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Long Term Project Update – Ken Toy / Jason Wiersma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Eagle Lake Annual Report – Dr. Jennifer Jones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Treasurer Report – Jim </a:t>
            </a:r>
            <a:r>
              <a:rPr lang="en-US" sz="1800" dirty="0" err="1"/>
              <a:t>Caporale</a:t>
            </a:r>
            <a:endParaRPr lang="en-US" sz="1800" dirty="0"/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Lake Quality – Phil DeYoung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Communications / Social Committee – Kasi Barrow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Safety and Legal – Jason </a:t>
            </a:r>
            <a:r>
              <a:rPr lang="en-US" sz="1800" dirty="0" err="1"/>
              <a:t>Machnik</a:t>
            </a:r>
            <a:endParaRPr lang="en-US" sz="1800" dirty="0"/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Questions / Comments</a:t>
            </a:r>
          </a:p>
          <a:p>
            <a:pPr>
              <a:buClr>
                <a:schemeClr val="tx2"/>
              </a:buClr>
              <a:buFont typeface="Wingdings 2" pitchFamily="2" charset="2"/>
              <a:buChar char=""/>
            </a:pPr>
            <a:r>
              <a:rPr lang="en-US" sz="1800" dirty="0"/>
              <a:t>Closing – Ken Toy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0D430F-AE90-6645-9B3A-265E371148F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5020" y="1705511"/>
            <a:ext cx="5154894" cy="408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7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54755"/>
            <a:ext cx="9905998" cy="934156"/>
          </a:xfrm>
        </p:spPr>
        <p:txBody>
          <a:bodyPr>
            <a:normAutofit fontScale="90000"/>
          </a:bodyPr>
          <a:lstStyle/>
          <a:p>
            <a:r>
              <a:rPr lang="en-US" dirty="0"/>
              <a:t>Welcome / President’s Report – Amy Coon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A04B9-1C0C-9649-89EA-1AEEB9CC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53118"/>
            <a:ext cx="9905998" cy="4444294"/>
          </a:xfrm>
        </p:spPr>
        <p:txBody>
          <a:bodyPr>
            <a:spAutoFit/>
          </a:bodyPr>
          <a:lstStyle/>
          <a:p>
            <a:r>
              <a:rPr lang="en-US" b="1" dirty="0"/>
              <a:t>Water Level 5/13/22</a:t>
            </a:r>
            <a:r>
              <a:rPr lang="en-US" dirty="0"/>
              <a:t>: 900.40  </a:t>
            </a:r>
          </a:p>
          <a:p>
            <a:pPr lvl="1"/>
            <a:r>
              <a:rPr lang="en-US" dirty="0"/>
              <a:t>3.12” higher than 5/13/21</a:t>
            </a:r>
          </a:p>
          <a:p>
            <a:pPr lvl="1"/>
            <a:r>
              <a:rPr lang="en-US" dirty="0"/>
              <a:t>7.68” higher than our 4 year all time low (6/15/21 &amp; 9/20/21)</a:t>
            </a:r>
          </a:p>
          <a:p>
            <a:pPr lvl="1"/>
            <a:r>
              <a:rPr lang="en-US" dirty="0"/>
              <a:t>16.8” higher than the LLL (899.26)</a:t>
            </a:r>
          </a:p>
          <a:p>
            <a:pPr lvl="1"/>
            <a:r>
              <a:rPr lang="en-US" dirty="0"/>
              <a:t>36.72” lower than our all time high (June 28,2019)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Many good updates in this meeting</a:t>
            </a:r>
          </a:p>
          <a:p>
            <a:pPr lvl="1"/>
            <a:r>
              <a:rPr lang="en-US" dirty="0"/>
              <a:t>long term drain</a:t>
            </a:r>
          </a:p>
          <a:p>
            <a:pPr lvl="1"/>
            <a:r>
              <a:rPr lang="en-US" dirty="0"/>
              <a:t>Aeration start up</a:t>
            </a:r>
          </a:p>
          <a:p>
            <a:pPr lvl="1"/>
            <a:r>
              <a:rPr lang="en-US" dirty="0"/>
              <a:t>summer social calendar.</a:t>
            </a:r>
          </a:p>
        </p:txBody>
      </p:sp>
    </p:spTree>
    <p:extLst>
      <p:ext uri="{BB962C8B-B14F-4D97-AF65-F5344CB8AC3E}">
        <p14:creationId xmlns:p14="http://schemas.microsoft.com/office/powerpoint/2010/main" val="250384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54755"/>
            <a:ext cx="9905998" cy="934156"/>
          </a:xfrm>
        </p:spPr>
        <p:txBody>
          <a:bodyPr>
            <a:normAutofit/>
          </a:bodyPr>
          <a:lstStyle/>
          <a:p>
            <a:r>
              <a:rPr lang="en-US" dirty="0"/>
              <a:t>Nominations and 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A04B9-1C0C-9649-89EA-1AEEB9CC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53118"/>
            <a:ext cx="9905998" cy="3262432"/>
          </a:xfrm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dirty="0">
                <a:hlinkClick r:id="rId2"/>
              </a:rPr>
              <a:t>https://greaterkzooskate.org/2022eltavote/</a:t>
            </a:r>
            <a:endParaRPr lang="en-US" dirty="0"/>
          </a:p>
          <a:p>
            <a:pPr>
              <a:buClr>
                <a:schemeClr val="tx2"/>
              </a:buClr>
            </a:pPr>
            <a:r>
              <a:rPr lang="en-US" dirty="0"/>
              <a:t>Voting open until May 19, 11:59pm</a:t>
            </a:r>
          </a:p>
          <a:p>
            <a:pPr>
              <a:buClr>
                <a:schemeClr val="tx2"/>
              </a:buClr>
            </a:pPr>
            <a:r>
              <a:rPr lang="en-US" dirty="0"/>
              <a:t>Current Nominations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Amy Coon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Frank </a:t>
            </a:r>
            <a:r>
              <a:rPr lang="en-US"/>
              <a:t>Loedeman</a:t>
            </a:r>
            <a:endParaRPr lang="en-US" dirty="0"/>
          </a:p>
          <a:p>
            <a:pPr lvl="1">
              <a:buClr>
                <a:schemeClr val="tx2"/>
              </a:buClr>
            </a:pPr>
            <a:r>
              <a:rPr lang="en-US" dirty="0"/>
              <a:t>Erik </a:t>
            </a:r>
            <a:r>
              <a:rPr lang="en-US" dirty="0" err="1"/>
              <a:t>Sauro</a:t>
            </a:r>
            <a:endParaRPr lang="en-US" dirty="0"/>
          </a:p>
          <a:p>
            <a:pPr>
              <a:buClr>
                <a:schemeClr val="tx2"/>
              </a:buClr>
            </a:pPr>
            <a:r>
              <a:rPr lang="en-US" dirty="0"/>
              <a:t>Write-Ins welcome</a:t>
            </a:r>
          </a:p>
        </p:txBody>
      </p:sp>
    </p:spTree>
    <p:extLst>
      <p:ext uri="{BB962C8B-B14F-4D97-AF65-F5344CB8AC3E}">
        <p14:creationId xmlns:p14="http://schemas.microsoft.com/office/powerpoint/2010/main" val="381760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494844"/>
            <a:ext cx="9905998" cy="934156"/>
          </a:xfrm>
        </p:spPr>
        <p:txBody>
          <a:bodyPr>
            <a:normAutofit fontScale="90000"/>
          </a:bodyPr>
          <a:lstStyle/>
          <a:p>
            <a:r>
              <a:rPr lang="en-US" dirty="0"/>
              <a:t>Approval of 2021 Annual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411728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4E41-5678-9F43-9720-51D3913A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 Term Project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F545E-188F-F84C-A2EC-CB001A94A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Legal Lake Level has been approved</a:t>
            </a:r>
          </a:p>
          <a:p>
            <a:r>
              <a:rPr lang="en-US" sz="2800" b="1" dirty="0"/>
              <a:t>Drain Commissioner’s office is now in charge of this project</a:t>
            </a:r>
          </a:p>
          <a:p>
            <a:r>
              <a:rPr lang="en-US" sz="2800" b="1" dirty="0"/>
              <a:t>Initial Project design was a gravity drain with soil barrier filter</a:t>
            </a:r>
          </a:p>
          <a:p>
            <a:pPr lvl="1"/>
            <a:r>
              <a:rPr lang="en-US" sz="2600" b="1" dirty="0"/>
              <a:t>EGLE did not approve this design</a:t>
            </a:r>
          </a:p>
          <a:p>
            <a:r>
              <a:rPr lang="en-US" sz="2800" b="1" dirty="0"/>
              <a:t>New design will include electric pumps and old filter</a:t>
            </a:r>
          </a:p>
          <a:p>
            <a:pPr lvl="1"/>
            <a:r>
              <a:rPr lang="en-US" sz="2600" b="1" dirty="0"/>
              <a:t>Cost will be spread equally across SAD (incl. Eagle and Crooked)</a:t>
            </a:r>
          </a:p>
          <a:p>
            <a:pPr lvl="1"/>
            <a:r>
              <a:rPr lang="en-US" sz="2600" b="1" dirty="0"/>
              <a:t>Easements are nearly complete</a:t>
            </a:r>
          </a:p>
          <a:p>
            <a:pPr lvl="1"/>
            <a:r>
              <a:rPr lang="en-US" sz="2600" b="1" dirty="0"/>
              <a:t>Drain Commissioner’s office will operate pumps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EEE33-1F17-2C44-B989-67BA6F2C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 see line item detail refer to 1st &amp; 2nd Quarter Newsletters</a:t>
            </a:r>
          </a:p>
        </p:txBody>
      </p:sp>
    </p:spTree>
    <p:extLst>
      <p:ext uri="{BB962C8B-B14F-4D97-AF65-F5344CB8AC3E}">
        <p14:creationId xmlns:p14="http://schemas.microsoft.com/office/powerpoint/2010/main" val="147338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B5FD58-6088-4050-B6EE-AD474E094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Long Term Project Update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Jason Wiersma</a:t>
            </a:r>
          </a:p>
          <a:p>
            <a:pPr marL="0" indent="0">
              <a:buNone/>
            </a:pPr>
            <a:r>
              <a:rPr lang="en-US" dirty="0"/>
              <a:t>Kalamazoo County Drain Commissioner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B0B0ED-869E-2A4C-A583-54316D1D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" b="16970"/>
          <a:stretch/>
        </p:blipFill>
        <p:spPr>
          <a:xfrm>
            <a:off x="6565463" y="1847088"/>
            <a:ext cx="4353098" cy="4568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590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B5FD58-6088-4050-B6EE-AD474E094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dirty="0"/>
              <a:t>Eagle Lake Annual Report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6F650F-467D-2248-AD5E-35FF53439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Dr. Jennifer L. </a:t>
            </a:r>
            <a:r>
              <a:rPr lang="en-US" dirty="0" err="1"/>
              <a:t>Jermalowicz</a:t>
            </a:r>
            <a:r>
              <a:rPr lang="en-US" dirty="0"/>
              <a:t>-Jones</a:t>
            </a:r>
            <a:br>
              <a:rPr lang="en-US" dirty="0"/>
            </a:br>
            <a:r>
              <a:rPr lang="en-US" dirty="0"/>
              <a:t>Water Resources Director</a:t>
            </a:r>
            <a:br>
              <a:rPr lang="en-US" dirty="0"/>
            </a:br>
            <a:r>
              <a:rPr lang="en-US" dirty="0"/>
              <a:t>Certified Professional Watershed Manager</a:t>
            </a:r>
            <a:br>
              <a:rPr lang="en-US" dirty="0"/>
            </a:br>
            <a:r>
              <a:rPr lang="en-US" dirty="0"/>
              <a:t>Restorative Lake Sciences</a:t>
            </a:r>
          </a:p>
        </p:txBody>
      </p:sp>
      <p:pic>
        <p:nvPicPr>
          <p:cNvPr id="4" name="Picture 3" descr="A person sitting at a table&#10;&#10;Description automatically generated">
            <a:extLst>
              <a:ext uri="{FF2B5EF4-FFF2-40B4-BE49-F238E27FC236}">
                <a16:creationId xmlns:a16="http://schemas.microsoft.com/office/drawing/2014/main" id="{09B0B0ED-869E-2A4C-A583-54316D1D1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65" r="1" b="4830"/>
          <a:stretch/>
        </p:blipFill>
        <p:spPr>
          <a:xfrm>
            <a:off x="6197600" y="1920085"/>
            <a:ext cx="5384800" cy="4434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662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4E41-5678-9F43-9720-51D3913A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Treasurer’s Report – Jim </a:t>
            </a:r>
            <a:r>
              <a:rPr lang="en-US" dirty="0" err="1"/>
              <a:t>Caporale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F545E-188F-F84C-A2EC-CB001A94A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Presenting the Following Summary Reports</a:t>
            </a:r>
          </a:p>
          <a:p>
            <a:r>
              <a:rPr lang="en-US" dirty="0"/>
              <a:t>Fiscal Year 2021</a:t>
            </a:r>
          </a:p>
          <a:p>
            <a:pPr lvl="1"/>
            <a:r>
              <a:rPr lang="en-US" dirty="0"/>
              <a:t>ELTA</a:t>
            </a:r>
          </a:p>
          <a:p>
            <a:pPr lvl="1"/>
            <a:r>
              <a:rPr lang="en-US" dirty="0"/>
              <a:t>SAD #1</a:t>
            </a:r>
          </a:p>
          <a:p>
            <a:pPr lvl="1"/>
            <a:r>
              <a:rPr lang="en-US" dirty="0"/>
              <a:t>SAD #2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ELTA Fiscal Year 2022 thru March 31 </a:t>
            </a:r>
          </a:p>
          <a:p>
            <a:pPr lvl="1"/>
            <a:r>
              <a:rPr lang="en-US" dirty="0"/>
              <a:t>ELTA</a:t>
            </a:r>
          </a:p>
          <a:p>
            <a:pPr lvl="1"/>
            <a:r>
              <a:rPr lang="en-US" dirty="0"/>
              <a:t>SAD #1 </a:t>
            </a:r>
          </a:p>
          <a:p>
            <a:pPr lvl="1"/>
            <a:r>
              <a:rPr lang="en-US" dirty="0"/>
              <a:t>SAD #2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Member Questions/Comments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EEE33-1F17-2C44-B989-67BA6F2C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 see line item detail refer to 1st &amp; 2nd Quarter Newsletters</a:t>
            </a:r>
          </a:p>
        </p:txBody>
      </p:sp>
    </p:spTree>
    <p:extLst>
      <p:ext uri="{BB962C8B-B14F-4D97-AF65-F5344CB8AC3E}">
        <p14:creationId xmlns:p14="http://schemas.microsoft.com/office/powerpoint/2010/main" val="445852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8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" id="{68DC0BF2-CF6A-3B4C-A46E-8B732D4C9CFF}" vid="{7D773F37-6F08-974F-8C99-05C7F76151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912</Words>
  <Application>Microsoft Macintosh PowerPoint</Application>
  <PresentationFormat>Widescreen</PresentationFormat>
  <Paragraphs>165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2018</vt:lpstr>
      <vt:lpstr>Eagle Lake Annual Meeting</vt:lpstr>
      <vt:lpstr>Agenda</vt:lpstr>
      <vt:lpstr>Welcome / President’s Report – Amy Coon</vt:lpstr>
      <vt:lpstr>Nominations and Voting</vt:lpstr>
      <vt:lpstr>Approval of 2021 Annual Meeting Minutes</vt:lpstr>
      <vt:lpstr>Long Term Project Update</vt:lpstr>
      <vt:lpstr>Long Term Project Update</vt:lpstr>
      <vt:lpstr>Eagle Lake Annual Report</vt:lpstr>
      <vt:lpstr>Treasurer’s Report – Jim Caporale</vt:lpstr>
      <vt:lpstr>ELTA – Fiscal Year 2021</vt:lpstr>
      <vt:lpstr>SAD #1 – Fiscal Year 2021</vt:lpstr>
      <vt:lpstr>SAD #2 – Fiscal Year 2021</vt:lpstr>
      <vt:lpstr>ELTA – Fiscal Year 2022 thru Mar 31</vt:lpstr>
      <vt:lpstr>SAD #1 – Fiscal Year 2022 thru March 31</vt:lpstr>
      <vt:lpstr>SAD #2 – Fiscal Year 2022 thru March 31</vt:lpstr>
      <vt:lpstr>Lake Quality Report</vt:lpstr>
      <vt:lpstr>PowerPoint Presentation</vt:lpstr>
      <vt:lpstr>Safety and Legal Update  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Eagle Lake Annual Meeting</dc:title>
  <dc:creator>Ken Toy</dc:creator>
  <cp:lastModifiedBy>Ken Toy</cp:lastModifiedBy>
  <cp:revision>32</cp:revision>
  <dcterms:created xsi:type="dcterms:W3CDTF">2020-08-19T10:28:31Z</dcterms:created>
  <dcterms:modified xsi:type="dcterms:W3CDTF">2022-05-19T01:37:05Z</dcterms:modified>
</cp:coreProperties>
</file>