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5" r:id="rId2"/>
    <p:sldId id="256" r:id="rId3"/>
    <p:sldId id="262" r:id="rId4"/>
    <p:sldId id="257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58" r:id="rId16"/>
    <p:sldId id="263" r:id="rId17"/>
    <p:sldId id="259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BE55-EA44-4AD5-B38D-BC0F58AB14E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E253F-4C79-4300-A6DE-5FF00322A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42A3187-69F1-4A75-BE06-FF1A6C5B1B98}" type="datetime1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408E6EB-C7DE-4CF1-8D2F-CE52C4AC88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1FA496-6505-467B-8699-07FF99B7E5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5024" y="6281076"/>
            <a:ext cx="955568" cy="50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7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3CCD-70C3-4FA2-8A43-83D207957DD4}" type="datetime1">
              <a:rPr lang="en-US" smtClean="0"/>
              <a:pPr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E6EB-C7DE-4CF1-8D2F-CE52C4AC8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8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DB81-F123-4CF8-9FFA-BE4C6B9CE7E5}" type="datetime1">
              <a:rPr lang="en-US" smtClean="0"/>
              <a:pPr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E6EB-C7DE-4CF1-8D2F-CE52C4AC8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95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E837E-FE92-4B48-A7B1-C93A766B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3692" y="6384341"/>
            <a:ext cx="4447758" cy="365125"/>
          </a:xfrm>
        </p:spPr>
        <p:txBody>
          <a:bodyPr/>
          <a:lstStyle>
            <a:lvl1pPr algn="r">
              <a:defRPr i="1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5AC18-7004-43AD-88D2-5157EC49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2425" y="6384342"/>
            <a:ext cx="771525" cy="3651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fld id="{F408E6EB-C7DE-4CF1-8D2F-CE52C4AC8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56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C9268A-7157-4AD1-8250-B954D1E47CB4}" type="datetime1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408E6EB-C7DE-4CF1-8D2F-CE52C4AC8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5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C8D1-22F5-40F8-8922-E3699D589439}" type="datetime1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E6EB-C7DE-4CF1-8D2F-CE52C4AC8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86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EACC-B313-42E5-9AE3-28BF84FD40C7}" type="datetime1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E6EB-C7DE-4CF1-8D2F-CE52C4AC8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77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C92F900-356A-49DB-93C1-BA21743D0029}" type="datetime1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408E6EB-C7DE-4CF1-8D2F-CE52C4AC8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2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0" y="233943"/>
            <a:ext cx="9144000" cy="8328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120" y="321693"/>
            <a:ext cx="8342830" cy="726058"/>
          </a:xfrm>
        </p:spPr>
        <p:txBody>
          <a:bodyPr/>
          <a:lstStyle>
            <a:lvl1pPr>
              <a:defRPr b="1" cap="none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19" y="1247775"/>
            <a:ext cx="8342831" cy="50488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3691" y="6487092"/>
            <a:ext cx="4447758" cy="365125"/>
          </a:xfrm>
        </p:spPr>
        <p:txBody>
          <a:bodyPr/>
          <a:lstStyle>
            <a:lvl1pPr algn="r">
              <a:defRPr i="1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1450" y="6487093"/>
            <a:ext cx="952500" cy="3651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fld id="{F408E6EB-C7DE-4CF1-8D2F-CE52C4AC88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026431-0C53-42D2-BDF4-BFA412D46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4800" y="6259966"/>
            <a:ext cx="955568" cy="50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7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0" y="233943"/>
            <a:ext cx="9144000" cy="8328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120" y="321693"/>
            <a:ext cx="8342830" cy="726058"/>
          </a:xfrm>
        </p:spPr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19" y="1247775"/>
            <a:ext cx="8342831" cy="50488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CC1357-70E0-4A19-9168-0597893EC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3691" y="6487092"/>
            <a:ext cx="4447758" cy="365125"/>
          </a:xfrm>
        </p:spPr>
        <p:txBody>
          <a:bodyPr/>
          <a:lstStyle>
            <a:lvl1pPr algn="r">
              <a:defRPr i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4281CB-ADCD-47C1-ACFE-BF96D45FB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1450" y="6487093"/>
            <a:ext cx="952500" cy="365125"/>
          </a:xfrm>
        </p:spPr>
        <p:txBody>
          <a:bodyPr/>
          <a:lstStyle>
            <a:lvl1pPr>
              <a:defRPr i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F408E6EB-C7DE-4CF1-8D2F-CE52C4AC8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88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0" y="233943"/>
            <a:ext cx="9144000" cy="83285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120" y="321693"/>
            <a:ext cx="8342830" cy="726058"/>
          </a:xfrm>
        </p:spPr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19" y="1247775"/>
            <a:ext cx="8342831" cy="50488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FE5178-7665-4FCC-A1D4-30E577010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3691" y="6487092"/>
            <a:ext cx="4447758" cy="365125"/>
          </a:xfrm>
        </p:spPr>
        <p:txBody>
          <a:bodyPr/>
          <a:lstStyle>
            <a:lvl1pPr algn="r">
              <a:defRPr i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8411ED-5458-46C4-835C-7599D946C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1450" y="6487093"/>
            <a:ext cx="952500" cy="365125"/>
          </a:xfrm>
        </p:spPr>
        <p:txBody>
          <a:bodyPr/>
          <a:lstStyle>
            <a:lvl1pPr>
              <a:defRPr i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F408E6EB-C7DE-4CF1-8D2F-CE52C4AC8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5276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0" y="233943"/>
            <a:ext cx="9144000" cy="83285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120" y="321693"/>
            <a:ext cx="8342830" cy="726058"/>
          </a:xfrm>
        </p:spPr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19" y="1247775"/>
            <a:ext cx="8342831" cy="50488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F70701-59A0-4496-9069-D24CFBF63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3691" y="6487092"/>
            <a:ext cx="4447758" cy="365125"/>
          </a:xfrm>
        </p:spPr>
        <p:txBody>
          <a:bodyPr/>
          <a:lstStyle>
            <a:lvl1pPr algn="r">
              <a:defRPr i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FAE53C-22B7-44F4-B2D2-9EDA553C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1450" y="6487093"/>
            <a:ext cx="952500" cy="365125"/>
          </a:xfrm>
        </p:spPr>
        <p:txBody>
          <a:bodyPr/>
          <a:lstStyle>
            <a:lvl1pPr>
              <a:defRPr i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F408E6EB-C7DE-4CF1-8D2F-CE52C4AC8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697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0" y="233943"/>
            <a:ext cx="9144000" cy="8328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120" y="321693"/>
            <a:ext cx="8342830" cy="726058"/>
          </a:xfrm>
        </p:spPr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19" y="1247775"/>
            <a:ext cx="8342831" cy="50488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F93787-3EC2-45A6-9F95-7E379703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3691" y="6487092"/>
            <a:ext cx="4447758" cy="365125"/>
          </a:xfrm>
        </p:spPr>
        <p:txBody>
          <a:bodyPr/>
          <a:lstStyle>
            <a:lvl1pPr algn="r">
              <a:defRPr i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8D3356-18C3-4A71-892D-BCBE2A33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1450" y="6487093"/>
            <a:ext cx="952500" cy="365125"/>
          </a:xfrm>
        </p:spPr>
        <p:txBody>
          <a:bodyPr/>
          <a:lstStyle>
            <a:lvl1pPr>
              <a:defRPr i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F408E6EB-C7DE-4CF1-8D2F-CE52C4AC8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8966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0" y="233943"/>
            <a:ext cx="9144000" cy="83285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120" y="321693"/>
            <a:ext cx="8342830" cy="726058"/>
          </a:xfrm>
        </p:spPr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19" y="1247775"/>
            <a:ext cx="8342831" cy="50488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168C41-036C-4E34-A533-594B61E1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3691" y="6487092"/>
            <a:ext cx="4447758" cy="365125"/>
          </a:xfrm>
        </p:spPr>
        <p:txBody>
          <a:bodyPr/>
          <a:lstStyle>
            <a:lvl1pPr algn="r">
              <a:defRPr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6035C0-7C29-448B-966F-3C6D7AEE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1450" y="6487093"/>
            <a:ext cx="952500" cy="365125"/>
          </a:xfrm>
        </p:spPr>
        <p:txBody>
          <a:bodyPr/>
          <a:lstStyle>
            <a:lvl1pPr>
              <a:defRPr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408E6EB-C7DE-4CF1-8D2F-CE52C4AC8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5304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B6B75F-3B97-43C2-A97E-A3D5AE9D7FB1}" type="datetime1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408E6EB-C7DE-4CF1-8D2F-CE52C4AC8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7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84DE-F878-4947-B743-6A2D7A7CB004}" type="datetime1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E6EB-C7DE-4CF1-8D2F-CE52C4AC8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8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47E7FB0-6035-4A37-9191-EC2C51551575}" type="datetime1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408E6EB-C7DE-4CF1-8D2F-CE52C4AC88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74649"/>
            <a:ext cx="3627920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528229" y="74649"/>
            <a:ext cx="3615771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2768829" y="74649"/>
            <a:ext cx="3615771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372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3BCAF-9B9C-4E49-B904-6B75F382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E6EB-C7DE-4CF1-8D2F-CE52C4AC889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A47DCA-3966-4B4F-A43E-2B7BDCEF03D8}"/>
              </a:ext>
            </a:extLst>
          </p:cNvPr>
          <p:cNvSpPr txBox="1">
            <a:spLocks/>
          </p:cNvSpPr>
          <p:nvPr/>
        </p:nvSpPr>
        <p:spPr>
          <a:xfrm>
            <a:off x="685800" y="3311537"/>
            <a:ext cx="7989752" cy="150484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>
                <a:solidFill>
                  <a:srgbClr val="09572E"/>
                </a:solidFill>
                <a:latin typeface="Century Gothic" panose="020B0502020202020204" pitchFamily="34" charset="0"/>
              </a:rPr>
              <a:t>FLOODING CRISIS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B5F1E8-EE5C-430A-98C7-5822BF09C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15" y="682392"/>
            <a:ext cx="3971769" cy="21116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E26D1FA-BA58-4F93-9705-EAAF298876A1}"/>
              </a:ext>
            </a:extLst>
          </p:cNvPr>
          <p:cNvSpPr txBox="1">
            <a:spLocks/>
          </p:cNvSpPr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cap="none" dirty="0">
                <a:solidFill>
                  <a:srgbClr val="09572E"/>
                </a:solidFill>
                <a:latin typeface="Century Gothic" panose="020B0502020202020204" pitchFamily="34" charset="0"/>
              </a:rPr>
              <a:t>Presentation to Kalamazoo County Board of Commissioners</a:t>
            </a:r>
          </a:p>
          <a:p>
            <a:pPr algn="ctr"/>
            <a:r>
              <a:rPr lang="en-US" sz="2400" cap="none" dirty="0">
                <a:solidFill>
                  <a:srgbClr val="09572E"/>
                </a:solidFill>
                <a:latin typeface="Century Gothic" panose="020B0502020202020204" pitchFamily="34" charset="0"/>
              </a:rPr>
              <a:t>April 16, 2019 </a:t>
            </a:r>
          </a:p>
        </p:txBody>
      </p:sp>
    </p:spTree>
    <p:extLst>
      <p:ext uri="{BB962C8B-B14F-4D97-AF65-F5344CB8AC3E}">
        <p14:creationId xmlns:p14="http://schemas.microsoft.com/office/powerpoint/2010/main" val="80712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89F4B-7A3E-4496-9E68-2A9B7CF2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E6EB-C7DE-4CF1-8D2F-CE52C4AC889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FC1E97-D5F0-4B02-863A-EC43CEB12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40071"/>
            <a:ext cx="8128000" cy="609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06BC7A-928E-4168-80EE-E3A9C39030CE}"/>
              </a:ext>
            </a:extLst>
          </p:cNvPr>
          <p:cNvSpPr txBox="1"/>
          <p:nvPr/>
        </p:nvSpPr>
        <p:spPr>
          <a:xfrm>
            <a:off x="4033838" y="6345596"/>
            <a:ext cx="4324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Eagle Lake</a:t>
            </a:r>
          </a:p>
        </p:txBody>
      </p:sp>
    </p:spTree>
    <p:extLst>
      <p:ext uri="{BB962C8B-B14F-4D97-AF65-F5344CB8AC3E}">
        <p14:creationId xmlns:p14="http://schemas.microsoft.com/office/powerpoint/2010/main" val="1871599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89F4B-7A3E-4496-9E68-2A9B7CF2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E6EB-C7DE-4CF1-8D2F-CE52C4AC889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A1CE3-0474-48A8-AD58-A7E7BA3AE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C1738B-DA88-46F7-AE58-92914D9C9140}"/>
              </a:ext>
            </a:extLst>
          </p:cNvPr>
          <p:cNvSpPr txBox="1"/>
          <p:nvPr/>
        </p:nvSpPr>
        <p:spPr>
          <a:xfrm>
            <a:off x="4191000" y="5920736"/>
            <a:ext cx="4324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Eagle Lake – Treasure Island</a:t>
            </a:r>
          </a:p>
        </p:txBody>
      </p:sp>
    </p:spTree>
    <p:extLst>
      <p:ext uri="{BB962C8B-B14F-4D97-AF65-F5344CB8AC3E}">
        <p14:creationId xmlns:p14="http://schemas.microsoft.com/office/powerpoint/2010/main" val="23614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89F4B-7A3E-4496-9E68-2A9B7CF2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E6EB-C7DE-4CF1-8D2F-CE52C4AC889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9D3B7C-43CD-4114-8C8D-D1C7FEAE4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DE53A4-EF37-4DAE-8B9C-E8F5D269CDB7}"/>
              </a:ext>
            </a:extLst>
          </p:cNvPr>
          <p:cNvSpPr txBox="1"/>
          <p:nvPr/>
        </p:nvSpPr>
        <p:spPr>
          <a:xfrm>
            <a:off x="4191000" y="5920736"/>
            <a:ext cx="4324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Eagle Lake – Treasure Island</a:t>
            </a:r>
          </a:p>
        </p:txBody>
      </p:sp>
    </p:spTree>
    <p:extLst>
      <p:ext uri="{BB962C8B-B14F-4D97-AF65-F5344CB8AC3E}">
        <p14:creationId xmlns:p14="http://schemas.microsoft.com/office/powerpoint/2010/main" val="369963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E5B804-1FAC-4551-A80E-802C8711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E6EB-C7DE-4CF1-8D2F-CE52C4AC889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3E6194-051A-4172-8634-AEDA5EDB5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" y="424867"/>
            <a:ext cx="4743450" cy="632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EB314F-6C01-4D2F-8305-DBF9AF2FB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125" y="424867"/>
            <a:ext cx="4743450" cy="6324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C853BE-7995-457E-835D-8F6B1F73948D}"/>
              </a:ext>
            </a:extLst>
          </p:cNvPr>
          <p:cNvSpPr txBox="1"/>
          <p:nvPr/>
        </p:nvSpPr>
        <p:spPr>
          <a:xfrm>
            <a:off x="5334000" y="6153509"/>
            <a:ext cx="363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Pine Island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2996754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D898EA-A9B6-4A42-A826-45DBA79C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E6EB-C7DE-4CF1-8D2F-CE52C4AC889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3607F7-DBC8-4551-AF52-004D519F5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312154"/>
            <a:ext cx="4705350" cy="627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AE2F64-302E-447C-AE25-49EEF0C5B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49" y="312154"/>
            <a:ext cx="4705350" cy="627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69DF04-95B3-4F52-8273-B012DE2C086B}"/>
              </a:ext>
            </a:extLst>
          </p:cNvPr>
          <p:cNvSpPr txBox="1"/>
          <p:nvPr/>
        </p:nvSpPr>
        <p:spPr>
          <a:xfrm>
            <a:off x="5257800" y="5975213"/>
            <a:ext cx="363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Pine Island Lake</a:t>
            </a:r>
          </a:p>
        </p:txBody>
      </p:sp>
    </p:spTree>
    <p:extLst>
      <p:ext uri="{BB962C8B-B14F-4D97-AF65-F5344CB8AC3E}">
        <p14:creationId xmlns:p14="http://schemas.microsoft.com/office/powerpoint/2010/main" val="419637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860425"/>
          </a:xfrm>
        </p:spPr>
        <p:txBody>
          <a:bodyPr anchor="b"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Short Term Solution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36739"/>
            <a:ext cx="8001000" cy="6245061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It has been a long journey … </a:t>
            </a:r>
            <a:r>
              <a:rPr lang="en-US" sz="2400" b="1" dirty="0">
                <a:solidFill>
                  <a:schemeClr val="tx1"/>
                </a:solidFill>
              </a:rPr>
              <a:t>WITH</a:t>
            </a:r>
            <a:r>
              <a:rPr lang="en-US" sz="2400" dirty="0">
                <a:solidFill>
                  <a:schemeClr val="tx1"/>
                </a:solidFill>
              </a:rPr>
              <a:t> … significant obstacles </a:t>
            </a:r>
          </a:p>
          <a:p>
            <a:pPr algn="l">
              <a:buFont typeface="Arial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Texas Township Flooding Task Force was established in Aug 2017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Texas Township Trustees and staff;  </a:t>
            </a:r>
            <a:r>
              <a:rPr lang="en-US" sz="2000" dirty="0" err="1">
                <a:solidFill>
                  <a:schemeClr val="tx1"/>
                </a:solidFill>
              </a:rPr>
              <a:t>Prein</a:t>
            </a:r>
            <a:r>
              <a:rPr lang="en-US" sz="2000" dirty="0">
                <a:solidFill>
                  <a:schemeClr val="tx1"/>
                </a:solidFill>
              </a:rPr>
              <a:t> &amp; </a:t>
            </a:r>
            <a:r>
              <a:rPr lang="en-US" sz="2000" dirty="0" err="1">
                <a:solidFill>
                  <a:schemeClr val="tx1"/>
                </a:solidFill>
              </a:rPr>
              <a:t>Newhof</a:t>
            </a:r>
            <a:r>
              <a:rPr lang="en-US" sz="2000" dirty="0">
                <a:solidFill>
                  <a:schemeClr val="tx1"/>
                </a:solidFill>
              </a:rPr>
              <a:t> Engineers, lake and neighborhood associations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RCKC, Drain Commissioner, COK Public Services Director, Portage Public Services Director, MDOT, Kal Emergency Manager,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MDEQ; State Representatives, County Representatives</a:t>
            </a:r>
          </a:p>
          <a:p>
            <a:pPr lvl="1" algn="l"/>
            <a:endParaRPr lang="en-US" sz="13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The MDEQ approved the Short Term Pumping Permit on March 29, 2019.   The approved pumping plan had lots of detailed input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Multiple public hearings – with hundreds in attendance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Prein&amp;Newhof</a:t>
            </a:r>
            <a:r>
              <a:rPr lang="en-US" sz="2000" dirty="0">
                <a:solidFill>
                  <a:schemeClr val="tx1"/>
                </a:solidFill>
              </a:rPr>
              <a:t>  solution designed by engineers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Pumping (2000 GPM) from Eagle to Crooked to Bass lake outlet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DEQ permit addressed downstream concerns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Piping and specialty filters ordered and easements obtained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Proposed SAD to pay for the estimated $1.5 million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Hopefully, we will be able to pump at the end of May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Residents are praying ….</a:t>
            </a:r>
          </a:p>
          <a:p>
            <a:pPr lvl="1"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E6EB-C7DE-4CF1-8D2F-CE52C4AC889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F83340-0733-4EC2-B9A7-6BC1FA17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E6EB-C7DE-4CF1-8D2F-CE52C4AC889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270CF-C246-40A3-A0ED-C4870871BB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16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860425"/>
          </a:xfrm>
        </p:spPr>
        <p:txBody>
          <a:bodyPr anchor="b">
            <a:normAutofit fontScale="90000"/>
          </a:bodyPr>
          <a:lstStyle/>
          <a:p>
            <a:br>
              <a:rPr lang="en-US" dirty="0"/>
            </a:br>
            <a:r>
              <a:rPr lang="en-US" dirty="0"/>
              <a:t>Long Term Solution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838200"/>
            <a:ext cx="8077200" cy="5334000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permanent solution is required … so this doesn’t happen again</a:t>
            </a:r>
          </a:p>
          <a:p>
            <a:pPr algn="l">
              <a:buFont typeface="Arial" pitchFamily="34" charset="0"/>
              <a:buChar char="•"/>
            </a:pPr>
            <a:endParaRPr lang="en-US" sz="19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It would follow the same fundamentals of the short term solution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Similar route … using same precautions; except for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Using gravity flow … not electric pumps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Employing buried pipes … not above ground piping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Constructing permanent structures … versus temporary structures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This will be a project of the Kalamazoo Drain Commissioner </a:t>
            </a:r>
          </a:p>
          <a:p>
            <a:pPr lvl="1" algn="l">
              <a:buFont typeface="Arial" pitchFamily="34" charset="0"/>
              <a:buChar char="•"/>
            </a:pPr>
            <a:endParaRPr lang="en-US" sz="19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Drain Commissioner has indicated that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Since the lakes function as retention depositories for whole area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proposed drainage district will be a much bigger geographic area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And, it will cost significantly more than the short term solution</a:t>
            </a:r>
          </a:p>
          <a:p>
            <a:pPr lvl="1" algn="l"/>
            <a:endParaRPr lang="en-US" sz="2000" dirty="0">
              <a:solidFill>
                <a:schemeClr val="tx1"/>
              </a:solidFill>
            </a:endParaRPr>
          </a:p>
          <a:p>
            <a:pPr lvl="1" algn="l"/>
            <a:endParaRPr lang="en-US" sz="2000" dirty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E6EB-C7DE-4CF1-8D2F-CE52C4AC889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860425"/>
          </a:xfrm>
        </p:spPr>
        <p:txBody>
          <a:bodyPr anchor="b">
            <a:normAutofit/>
          </a:bodyPr>
          <a:lstStyle/>
          <a:p>
            <a:r>
              <a:rPr lang="en-US" sz="4000" dirty="0"/>
              <a:t>We Need Your Help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056" y="685799"/>
            <a:ext cx="8189944" cy="5486401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We anticipate the long term solution will be complicated because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Additional jurisdictions will be involved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scope is significant because of infrastructure required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cost will be greater</a:t>
            </a:r>
          </a:p>
          <a:p>
            <a:pPr lvl="1" algn="l">
              <a:buFont typeface="Arial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This is truly a crisis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This is a community problem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future of Texas Township is at stake.  Texas Township pre-emptively reduced $7,000,000 worth of taxable values for 2018 Taxes.  An approximate additional $2,000,000 was reduced during BOR.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This flooding  solution is bigger than the Township’s authority </a:t>
            </a:r>
          </a:p>
          <a:p>
            <a:pPr lvl="1" algn="l">
              <a:buFont typeface="Arial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We need the support of the Kalamazoo County Commissioners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We wanted to tell you first hand so you know what’s happening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Help us determine the best solution – we can’t do this by ourselves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Your assistance is desperately needed – and it will be appreciated</a:t>
            </a:r>
          </a:p>
          <a:p>
            <a:pPr lvl="1" algn="l"/>
            <a:endParaRPr lang="en-US" sz="2000" dirty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E6EB-C7DE-4CF1-8D2F-CE52C4AC889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860425"/>
          </a:xfrm>
        </p:spPr>
        <p:txBody>
          <a:bodyPr anchor="b"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Texas Township Flooding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914400"/>
            <a:ext cx="7162800" cy="5257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Introduction</a:t>
            </a:r>
          </a:p>
          <a:p>
            <a:pPr algn="l">
              <a:buFont typeface="Arial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What’s Happening in Texas Township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Indeed … it’s a local flooding Catastrophe 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 Slow Motion Disaster that started in Oct of 2017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water levels keep rising … </a:t>
            </a:r>
          </a:p>
          <a:p>
            <a:pPr lvl="1" algn="l">
              <a:buFont typeface="Arial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Who’s Affected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800-1000 Texas Township residents impacted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Eagle Lake, Crooked Lake, Pine Lake, Vineyards, &amp; others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The winter melt and spring rains typically raise the lakes 12”; which will exacerbate this catastrophic  situation</a:t>
            </a:r>
          </a:p>
          <a:p>
            <a:pPr lvl="1"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E6EB-C7DE-4CF1-8D2F-CE52C4AC889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920182"/>
          </a:xfrm>
        </p:spPr>
        <p:txBody>
          <a:bodyPr>
            <a:normAutofit/>
          </a:bodyPr>
          <a:lstStyle/>
          <a:p>
            <a:r>
              <a:rPr lang="en-US" dirty="0"/>
              <a:t>Flood Damage Submissions </a:t>
            </a:r>
            <a:r>
              <a:rPr lang="en-US" sz="2700" i="1" dirty="0"/>
              <a:t>(as of 10/24/2018)</a:t>
            </a:r>
            <a:endParaRPr lang="en-US" i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47E12D8-D2A5-418C-A406-A5DD5C287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6" y="1247775"/>
            <a:ext cx="7572375" cy="50482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34300" y="6468043"/>
            <a:ext cx="952500" cy="365125"/>
          </a:xfrm>
        </p:spPr>
        <p:txBody>
          <a:bodyPr/>
          <a:lstStyle/>
          <a:p>
            <a:fld id="{F408E6EB-C7DE-4CF1-8D2F-CE52C4AC889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6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860425"/>
          </a:xfrm>
        </p:spPr>
        <p:txBody>
          <a:bodyPr anchor="b"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Current Status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09600"/>
            <a:ext cx="7772400" cy="5943600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600 + residents have reported damage</a:t>
            </a:r>
          </a:p>
          <a:p>
            <a:pPr algn="l">
              <a:buFont typeface="Arial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Damage reports include: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12 abandoned homes – under water and moldy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Hundreds of flooded basements and walkouts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Thousands of dead mature trees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Countless ruined yards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Residents have spent thousands of dollars on protection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average drainage system cost is $20K-$40K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typical average seawall cost is $30-$40K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Tree removals are typically $2-$20K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cap="none" dirty="0">
                <a:solidFill>
                  <a:schemeClr val="tx1"/>
                </a:solidFill>
              </a:rPr>
              <a:t>Texas Township has committed significant funds, including: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cap="none" dirty="0">
                <a:solidFill>
                  <a:schemeClr val="tx1"/>
                </a:solidFill>
              </a:rPr>
              <a:t>$125,000 in general fund monies towards the flooding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cap="none" dirty="0">
                <a:solidFill>
                  <a:schemeClr val="tx1"/>
                </a:solidFill>
              </a:rPr>
              <a:t>Temporary emergency road stabilization projects expected to cost $108,000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cap="none" dirty="0">
                <a:solidFill>
                  <a:schemeClr val="tx1"/>
                </a:solidFill>
              </a:rPr>
              <a:t>Costs associated with establishing the Special Assessment District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cap="none" dirty="0">
                <a:solidFill>
                  <a:schemeClr val="tx1"/>
                </a:solidFill>
              </a:rPr>
              <a:t>The remainder of the costs will be borne by the SAD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However, pictures tell a better story</a:t>
            </a:r>
            <a:endParaRPr lang="en-US" sz="20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E6EB-C7DE-4CF1-8D2F-CE52C4AC889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88FC40ED-E4AE-4195-90E6-F1CC0EE101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F479B-CBC1-4B05-9C66-DBAFF5C7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E6EB-C7DE-4CF1-8D2F-CE52C4AC889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46EDC0-24DC-448C-BAD5-F6B474B8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9" y="761665"/>
            <a:ext cx="8435622" cy="4648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6642BB-17F3-447C-BACD-57437E880B5D}"/>
              </a:ext>
            </a:extLst>
          </p:cNvPr>
          <p:cNvSpPr txBox="1"/>
          <p:nvPr/>
        </p:nvSpPr>
        <p:spPr>
          <a:xfrm>
            <a:off x="4343400" y="5453032"/>
            <a:ext cx="4324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Eagle Lake</a:t>
            </a:r>
          </a:p>
        </p:txBody>
      </p:sp>
    </p:spTree>
    <p:extLst>
      <p:ext uri="{BB962C8B-B14F-4D97-AF65-F5344CB8AC3E}">
        <p14:creationId xmlns:p14="http://schemas.microsoft.com/office/powerpoint/2010/main" val="85729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88FC40ED-E4AE-4195-90E6-F1CC0EE101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F479B-CBC1-4B05-9C66-DBAFF5C7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E6EB-C7DE-4CF1-8D2F-CE52C4AC889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DD946-3C63-46AF-A63B-D00725089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6977266" cy="3835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D30145-FCCA-408B-B10A-0CA51D5FB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87713"/>
            <a:ext cx="5706644" cy="30708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E7087B-9D55-4D78-B241-536B883E2BA7}"/>
              </a:ext>
            </a:extLst>
          </p:cNvPr>
          <p:cNvSpPr txBox="1"/>
          <p:nvPr/>
        </p:nvSpPr>
        <p:spPr>
          <a:xfrm>
            <a:off x="4419600" y="4992285"/>
            <a:ext cx="4324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Eagle Lake</a:t>
            </a:r>
          </a:p>
        </p:txBody>
      </p:sp>
    </p:spTree>
    <p:extLst>
      <p:ext uri="{BB962C8B-B14F-4D97-AF65-F5344CB8AC3E}">
        <p14:creationId xmlns:p14="http://schemas.microsoft.com/office/powerpoint/2010/main" val="188503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2979BA-C96B-474C-80F0-FB37E21797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E1ABDE2-B05F-43D7-8312-9C338524E2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DB044-775C-4BF7-8AA7-63F52A67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E6EB-C7DE-4CF1-8D2F-CE52C4AC889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21E728-CDC5-4BBB-95C6-986EC685D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9" y="508164"/>
            <a:ext cx="8821381" cy="50965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6CA5B6-703E-4A4D-AE2B-694760F53238}"/>
              </a:ext>
            </a:extLst>
          </p:cNvPr>
          <p:cNvSpPr txBox="1"/>
          <p:nvPr/>
        </p:nvSpPr>
        <p:spPr>
          <a:xfrm>
            <a:off x="3962400" y="5654644"/>
            <a:ext cx="4324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Eagle Lake</a:t>
            </a:r>
          </a:p>
        </p:txBody>
      </p:sp>
    </p:spTree>
    <p:extLst>
      <p:ext uri="{BB962C8B-B14F-4D97-AF65-F5344CB8AC3E}">
        <p14:creationId xmlns:p14="http://schemas.microsoft.com/office/powerpoint/2010/main" val="137560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89F4B-7A3E-4496-9E68-2A9B7CF2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E6EB-C7DE-4CF1-8D2F-CE52C4AC889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0E2E2-F946-4AFE-99FB-E62A76DD3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68417"/>
            <a:ext cx="7467600" cy="5063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BA7F9A-5DEE-4C85-B34A-6037843FA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4229100" cy="563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4CD6F5-48EC-44F9-8506-CEAF5C3555DF}"/>
              </a:ext>
            </a:extLst>
          </p:cNvPr>
          <p:cNvSpPr txBox="1"/>
          <p:nvPr/>
        </p:nvSpPr>
        <p:spPr>
          <a:xfrm>
            <a:off x="4524375" y="5827530"/>
            <a:ext cx="4324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Eagle Lake</a:t>
            </a:r>
          </a:p>
        </p:txBody>
      </p:sp>
    </p:spTree>
    <p:extLst>
      <p:ext uri="{BB962C8B-B14F-4D97-AF65-F5344CB8AC3E}">
        <p14:creationId xmlns:p14="http://schemas.microsoft.com/office/powerpoint/2010/main" val="497761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89F4B-7A3E-4496-9E68-2A9B7CF2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E6EB-C7DE-4CF1-8D2F-CE52C4AC889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21FA61-0FC7-406E-8A14-F977C4B7A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86401"/>
            <a:ext cx="8128000" cy="609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1A2602-41F8-4C45-8BAB-D84E81F4EB7E}"/>
              </a:ext>
            </a:extLst>
          </p:cNvPr>
          <p:cNvSpPr txBox="1"/>
          <p:nvPr/>
        </p:nvSpPr>
        <p:spPr>
          <a:xfrm>
            <a:off x="4191000" y="6382401"/>
            <a:ext cx="4324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Crooked Lake</a:t>
            </a:r>
          </a:p>
        </p:txBody>
      </p:sp>
    </p:spTree>
    <p:extLst>
      <p:ext uri="{BB962C8B-B14F-4D97-AF65-F5344CB8AC3E}">
        <p14:creationId xmlns:p14="http://schemas.microsoft.com/office/powerpoint/2010/main" val="4177495887"/>
      </p:ext>
    </p:extLst>
  </p:cSld>
  <p:clrMapOvr>
    <a:masterClrMapping/>
  </p:clrMapOvr>
</p:sld>
</file>

<file path=ppt/theme/theme1.xml><?xml version="1.0" encoding="utf-8"?>
<a:theme xmlns:a="http://schemas.openxmlformats.org/drawingml/2006/main" name="Texas">
  <a:themeElements>
    <a:clrScheme name="Custom 3">
      <a:dk1>
        <a:sysClr val="windowText" lastClr="000000"/>
      </a:dk1>
      <a:lt1>
        <a:sysClr val="window" lastClr="FFFFFF"/>
      </a:lt1>
      <a:dk2>
        <a:srgbClr val="3F3F3F"/>
      </a:dk2>
      <a:lt2>
        <a:srgbClr val="E3DED1"/>
      </a:lt2>
      <a:accent1>
        <a:srgbClr val="3A6331"/>
      </a:accent1>
      <a:accent2>
        <a:srgbClr val="EBD02F"/>
      </a:accent2>
      <a:accent3>
        <a:srgbClr val="1B587C"/>
      </a:accent3>
      <a:accent4>
        <a:srgbClr val="D66F08"/>
      </a:accent4>
      <a:accent5>
        <a:srgbClr val="593500"/>
      </a:accent5>
      <a:accent6>
        <a:srgbClr val="9F2936"/>
      </a:accent6>
      <a:hlink>
        <a:srgbClr val="3A6331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xas" id="{457067F5-AEBD-4C21-807A-D225C0507A38}" vid="{7B1E30DC-65CA-4DF2-81ED-F86C434EA0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Texas</Template>
  <TotalTime>397</TotalTime>
  <Words>644</Words>
  <Application>Microsoft Office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Wingdings 2</vt:lpstr>
      <vt:lpstr>Texas</vt:lpstr>
      <vt:lpstr>PowerPoint Presentation</vt:lpstr>
      <vt:lpstr> Texas Township Flooding</vt:lpstr>
      <vt:lpstr>Flood Damage Submissions (as of 10/24/2018)</vt:lpstr>
      <vt:lpstr> Current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Short Term Solution</vt:lpstr>
      <vt:lpstr>PowerPoint Presentation</vt:lpstr>
      <vt:lpstr> Long Term Solution</vt:lpstr>
      <vt:lpstr>We Need Your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Township Flooding</dc:title>
  <dc:creator>lbosma</dc:creator>
  <cp:lastModifiedBy>Emily Beutel</cp:lastModifiedBy>
  <cp:revision>20</cp:revision>
  <dcterms:created xsi:type="dcterms:W3CDTF">2019-04-11T16:43:13Z</dcterms:created>
  <dcterms:modified xsi:type="dcterms:W3CDTF">2019-04-15T19:19:13Z</dcterms:modified>
</cp:coreProperties>
</file>