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0" r:id="rId1"/>
  </p:sldMasterIdLst>
  <p:notesMasterIdLst>
    <p:notesMasterId r:id="rId28"/>
  </p:notesMasterIdLst>
  <p:sldIdLst>
    <p:sldId id="256" r:id="rId2"/>
    <p:sldId id="258" r:id="rId3"/>
    <p:sldId id="273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70" r:id="rId12"/>
    <p:sldId id="300" r:id="rId13"/>
    <p:sldId id="291" r:id="rId14"/>
    <p:sldId id="276" r:id="rId15"/>
    <p:sldId id="292" r:id="rId16"/>
    <p:sldId id="309" r:id="rId17"/>
    <p:sldId id="310" r:id="rId18"/>
    <p:sldId id="311" r:id="rId19"/>
    <p:sldId id="260" r:id="rId20"/>
    <p:sldId id="304" r:id="rId21"/>
    <p:sldId id="257" r:id="rId22"/>
    <p:sldId id="305" r:id="rId23"/>
    <p:sldId id="306" r:id="rId24"/>
    <p:sldId id="307" r:id="rId25"/>
    <p:sldId id="308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20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0B61-423D-5C42-9A47-08E666BB4168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61A6A-1A71-E746-8038-0FA3EB1D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9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61A6A-1A71-E746-8038-0FA3EB1DCD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all line item detail for Fiscal Year 2019 – Please refer to the 1</a:t>
            </a:r>
            <a:r>
              <a:rPr lang="en-US" baseline="30000" dirty="0"/>
              <a:t>st</a:t>
            </a:r>
            <a:r>
              <a:rPr lang="en-US" baseline="0" dirty="0"/>
              <a:t> Quarter Newsletter Treasurer Report on Page 3</a:t>
            </a:r>
          </a:p>
          <a:p>
            <a:r>
              <a:rPr lang="en-US" baseline="0" dirty="0"/>
              <a:t>For all line item detail for Fiscal Year 2020 – Please refer to the 3</a:t>
            </a:r>
            <a:r>
              <a:rPr lang="en-US" baseline="30000" dirty="0"/>
              <a:t>rd</a:t>
            </a:r>
            <a:r>
              <a:rPr lang="en-US" baseline="0" dirty="0"/>
              <a:t> Quarter Newsletter Treasurer Report on Page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7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Revenues – Dues/Donations $7,740; Newsletter Ads $2,400;          Expenditures – Admin $3,100; Committee Projects $1,154; Newsletter $4,760</a:t>
            </a:r>
          </a:p>
        </p:txBody>
      </p:sp>
    </p:spTree>
    <p:extLst>
      <p:ext uri="{BB962C8B-B14F-4D97-AF65-F5344CB8AC3E}">
        <p14:creationId xmlns:p14="http://schemas.microsoft.com/office/powerpoint/2010/main" val="170860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Revenues – Dues/Donations $7,885;                          Expenditures</a:t>
            </a:r>
            <a:r>
              <a:rPr lang="en-US" baseline="0" dirty="0"/>
              <a:t> – Admin $323; Committee </a:t>
            </a:r>
            <a:r>
              <a:rPr lang="en-US" dirty="0"/>
              <a:t>Projects $2,835; Newsletter $2,301</a:t>
            </a:r>
          </a:p>
        </p:txBody>
      </p:sp>
    </p:spTree>
    <p:extLst>
      <p:ext uri="{BB962C8B-B14F-4D97-AF65-F5344CB8AC3E}">
        <p14:creationId xmlns:p14="http://schemas.microsoft.com/office/powerpoint/2010/main" val="98243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Revenues – Special Assessment;                                     Expenditures – Engineering Services $8,160; Weed Treatment $18,970</a:t>
            </a:r>
          </a:p>
        </p:txBody>
      </p:sp>
    </p:spTree>
    <p:extLst>
      <p:ext uri="{BB962C8B-B14F-4D97-AF65-F5344CB8AC3E}">
        <p14:creationId xmlns:p14="http://schemas.microsoft.com/office/powerpoint/2010/main" val="62052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Revenues – Special Assessment on hold due to SAD for Pumping Project;     Expenditures – Engineering</a:t>
            </a:r>
            <a:r>
              <a:rPr lang="en-US" baseline="0" dirty="0"/>
              <a:t> Services $5,250; Weed Treatment $5,250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9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Revenues – Special Assessment;                                           Expenditures – Bio-Augmentation $54,720</a:t>
            </a:r>
          </a:p>
        </p:txBody>
      </p:sp>
    </p:spTree>
    <p:extLst>
      <p:ext uri="{BB962C8B-B14F-4D97-AF65-F5344CB8AC3E}">
        <p14:creationId xmlns:p14="http://schemas.microsoft.com/office/powerpoint/2010/main" val="285546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Revenues</a:t>
            </a:r>
            <a:r>
              <a:rPr lang="en-US" baseline="0" dirty="0"/>
              <a:t> – Special Assessment;                                                 </a:t>
            </a:r>
            <a:r>
              <a:rPr lang="en-US" dirty="0"/>
              <a:t>Expenditures – 1</a:t>
            </a:r>
            <a:r>
              <a:rPr lang="en-US" baseline="30000" dirty="0"/>
              <a:t>st</a:t>
            </a:r>
            <a:r>
              <a:rPr lang="en-US" dirty="0"/>
              <a:t> Bio-Augmentation Treatment</a:t>
            </a:r>
          </a:p>
        </p:txBody>
      </p:sp>
    </p:spTree>
    <p:extLst>
      <p:ext uri="{BB962C8B-B14F-4D97-AF65-F5344CB8AC3E}">
        <p14:creationId xmlns:p14="http://schemas.microsoft.com/office/powerpoint/2010/main" val="333745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25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5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3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3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2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6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76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2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AA47D7-DA2B-4447-BF2D-B1233551BC2B}" type="datetimeFigureOut">
              <a:rPr lang="en-US" smtClean="0"/>
              <a:t>8/18/20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881641-8234-0C40-B1C1-31687D863CA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glelakekzoo.com/" TargetMode="External"/><Relationship Id="rId2" Type="http://schemas.openxmlformats.org/officeDocument/2006/relationships/hyperlink" Target="https://www.facebook.com/EagleLakeAssocia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reaterkzooskate.org/2020eltavot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5AA96-19EF-134B-A053-59F7E7FA6C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184"/>
            <a:ext cx="12192000" cy="6841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C5AD5-E44C-6049-BED1-0ECA7B2CA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416657" cy="3329581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Eagle Lake Annual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47087-3025-D64F-8225-69435C454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6084711"/>
            <a:ext cx="8676222" cy="485422"/>
          </a:xfrm>
        </p:spPr>
        <p:txBody>
          <a:bodyPr>
            <a:normAutofit lnSpcReduction="10000"/>
          </a:bodyPr>
          <a:lstStyle/>
          <a:p>
            <a:r>
              <a:rPr lang="en-US"/>
              <a:t>August 19</a:t>
            </a:r>
            <a:r>
              <a:rPr lang="en-US" baseline="30000"/>
              <a:t>th</a:t>
            </a:r>
            <a:r>
              <a:rPr lang="en-US" dirty="0"/>
              <a:t>, 2020 Virtual Zoom Meeting</a:t>
            </a:r>
          </a:p>
        </p:txBody>
      </p:sp>
    </p:spTree>
    <p:extLst>
      <p:ext uri="{BB962C8B-B14F-4D97-AF65-F5344CB8AC3E}">
        <p14:creationId xmlns:p14="http://schemas.microsoft.com/office/powerpoint/2010/main" val="318826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Eagle Lake SAD #1 – Weed Control</a:t>
            </a:r>
            <a:br>
              <a:rPr lang="en-US" sz="3600" dirty="0"/>
            </a:br>
            <a:r>
              <a:rPr lang="en-US" sz="3600" dirty="0"/>
              <a:t>Fiscal Year 2020 thru June 30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Revenues for the Period				$         62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Expenditures for the Period			$  10,866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Net for the Period					$ (10,804)     </a:t>
            </a:r>
          </a:p>
          <a:p>
            <a:endParaRPr lang="en-US" dirty="0"/>
          </a:p>
          <a:p>
            <a:r>
              <a:rPr lang="en-US" dirty="0"/>
              <a:t>Balance Brought Forward Start of the Period	$126,549</a:t>
            </a:r>
          </a:p>
          <a:p>
            <a:endParaRPr lang="en-US" dirty="0"/>
          </a:p>
          <a:p>
            <a:r>
              <a:rPr lang="en-US" dirty="0"/>
              <a:t>Net Funds Available End of the Period		$115,745   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To see line item detail refer to 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Quarter Newsletter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046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Eagle Lake SAD #2 – Aeration Project</a:t>
            </a:r>
            <a:br>
              <a:rPr lang="en-US" sz="3600" dirty="0"/>
            </a:br>
            <a:r>
              <a:rPr lang="en-US" sz="3600" dirty="0"/>
              <a:t>Fiscal Year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Revenues for the Period				$  83,628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Expenditures for the Period			$  55,661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Net for the Period					$  27,967</a:t>
            </a:r>
          </a:p>
          <a:p>
            <a:endParaRPr lang="en-US" dirty="0"/>
          </a:p>
          <a:p>
            <a:r>
              <a:rPr lang="en-US" dirty="0"/>
              <a:t>Balance Brought Forward Start of the Period	$  23,675</a:t>
            </a:r>
          </a:p>
          <a:p>
            <a:endParaRPr lang="en-US" dirty="0"/>
          </a:p>
          <a:p>
            <a:r>
              <a:rPr lang="en-US" dirty="0"/>
              <a:t>Net Funds Available End of the Period		$  51,642   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To see line item detail refer to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Quarter Newsletter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6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Eagle Lake SAD #2 – Aeration Project</a:t>
            </a:r>
            <a:br>
              <a:rPr lang="en-US" sz="3600" dirty="0"/>
            </a:br>
            <a:r>
              <a:rPr lang="en-US" sz="3600" dirty="0"/>
              <a:t>Fiscal Year 2020 thru June 30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Revenues for the Period				$  76,572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Expenditures for the Period			$  20,783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Net for the Period					$  55,789</a:t>
            </a:r>
          </a:p>
          <a:p>
            <a:endParaRPr lang="en-US" dirty="0"/>
          </a:p>
          <a:p>
            <a:r>
              <a:rPr lang="en-US" dirty="0"/>
              <a:t>Balance Brought Forward Start of the Period	$  51,642</a:t>
            </a:r>
          </a:p>
          <a:p>
            <a:endParaRPr lang="en-US" dirty="0"/>
          </a:p>
          <a:p>
            <a:r>
              <a:rPr lang="en-US" dirty="0"/>
              <a:t>Net Funds Available End of the Period		$107,431   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To see line item detail refer to 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Quarter Newsletter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234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650F-467D-2248-AD5E-35FF5343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54755"/>
            <a:ext cx="9905998" cy="934156"/>
          </a:xfrm>
        </p:spPr>
        <p:txBody>
          <a:bodyPr/>
          <a:lstStyle/>
          <a:p>
            <a:r>
              <a:rPr lang="en-US" dirty="0"/>
              <a:t>President’s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04B9-1C0C-9649-89EA-1AEEB9CC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53118"/>
            <a:ext cx="9905998" cy="3213187"/>
          </a:xfrm>
        </p:spPr>
        <p:txBody>
          <a:bodyPr>
            <a:spAutoFit/>
          </a:bodyPr>
          <a:lstStyle/>
          <a:p>
            <a:r>
              <a:rPr lang="en-US" dirty="0"/>
              <a:t>Flooding continues on Eagle Lake - 2020 highest year of rainfall on record</a:t>
            </a:r>
          </a:p>
          <a:p>
            <a:endParaRPr lang="en-US" dirty="0"/>
          </a:p>
          <a:p>
            <a:r>
              <a:rPr lang="en-US" dirty="0"/>
              <a:t>Short Term Pumping continues, despite bumps in the road from EGLE (formerly DEQ)</a:t>
            </a:r>
          </a:p>
          <a:p>
            <a:endParaRPr lang="en-US" dirty="0"/>
          </a:p>
          <a:p>
            <a:r>
              <a:rPr lang="en-US" dirty="0"/>
              <a:t>610 million gallons pumped out of Eagle Lake as of 8/18.</a:t>
            </a:r>
          </a:p>
        </p:txBody>
      </p:sp>
    </p:spTree>
    <p:extLst>
      <p:ext uri="{BB962C8B-B14F-4D97-AF65-F5344CB8AC3E}">
        <p14:creationId xmlns:p14="http://schemas.microsoft.com/office/powerpoint/2010/main" val="250384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45BFCE9-3F64-AA40-9AE8-49B47BCC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74464"/>
            <a:ext cx="9905998" cy="934156"/>
          </a:xfrm>
        </p:spPr>
        <p:txBody>
          <a:bodyPr/>
          <a:lstStyle/>
          <a:p>
            <a:pPr algn="ctr"/>
            <a:r>
              <a:rPr lang="en-US" dirty="0"/>
              <a:t>President’s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6CA9E-9F3E-7A4E-B778-732B0CA7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10422" y="-1858219"/>
            <a:ext cx="8171157" cy="105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0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650F-467D-2248-AD5E-35FF5343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54755"/>
            <a:ext cx="9905998" cy="934156"/>
          </a:xfrm>
        </p:spPr>
        <p:txBody>
          <a:bodyPr/>
          <a:lstStyle/>
          <a:p>
            <a:r>
              <a:rPr lang="en-US" dirty="0"/>
              <a:t>President’s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04B9-1C0C-9649-89EA-1AEEB9CC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53118"/>
            <a:ext cx="9905998" cy="4413516"/>
          </a:xfrm>
        </p:spPr>
        <p:txBody>
          <a:bodyPr>
            <a:spAutoFit/>
          </a:bodyPr>
          <a:lstStyle/>
          <a:p>
            <a:r>
              <a:rPr lang="en-US" dirty="0"/>
              <a:t>EGLE Permit expires 9/30/20.  Township has requested an extension and we are still waiting on an answer.</a:t>
            </a:r>
          </a:p>
          <a:p>
            <a:r>
              <a:rPr lang="en-US" dirty="0"/>
              <a:t>Property Easements expires 11/20/20.  Currently, all property owners have agreed to an easement extension, EXCEPT the Bentwood Shores Association.  They hold the easement to the wetland.</a:t>
            </a:r>
          </a:p>
          <a:p>
            <a:r>
              <a:rPr lang="en-US" dirty="0"/>
              <a:t>EGLE decided to scale the pumps back to 1000 gal/min. last week. </a:t>
            </a:r>
          </a:p>
          <a:p>
            <a:r>
              <a:rPr lang="en-US" dirty="0"/>
              <a:t>SOME GOOD NEWS - Lake is the lowest we have seen in 2 years! Down 22 inches from the highest point.  </a:t>
            </a:r>
          </a:p>
          <a:p>
            <a:r>
              <a:rPr lang="en-US" dirty="0"/>
              <a:t>MORE GOOD NEWS - Long Term Solution is progressing.</a:t>
            </a:r>
          </a:p>
        </p:txBody>
      </p:sp>
    </p:spTree>
    <p:extLst>
      <p:ext uri="{BB962C8B-B14F-4D97-AF65-F5344CB8AC3E}">
        <p14:creationId xmlns:p14="http://schemas.microsoft.com/office/powerpoint/2010/main" val="162729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650F-467D-2248-AD5E-35FF5343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54755"/>
            <a:ext cx="9905998" cy="934156"/>
          </a:xfrm>
        </p:spPr>
        <p:txBody>
          <a:bodyPr>
            <a:normAutofit/>
          </a:bodyPr>
          <a:lstStyle/>
          <a:p>
            <a:r>
              <a:rPr lang="en-US" dirty="0"/>
              <a:t>Long Term Project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04B9-1C0C-9649-89EA-1AEEB9CC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582726"/>
            <a:ext cx="11528385" cy="577388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u="sng" dirty="0"/>
              <a:t>Task Description					Date Complete	Status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Easement Valuations 				8/29/2019 		Completed</a:t>
            </a:r>
          </a:p>
          <a:p>
            <a:pPr marL="0" indent="0">
              <a:buNone/>
            </a:pPr>
            <a:r>
              <a:rPr lang="en-US" dirty="0"/>
              <a:t>Easement Discussions with </a:t>
            </a:r>
          </a:p>
          <a:p>
            <a:pPr marL="0" indent="0">
              <a:buNone/>
            </a:pPr>
            <a:r>
              <a:rPr lang="en-US" dirty="0"/>
              <a:t>Property Owners					Sep-19 		Ongoing</a:t>
            </a:r>
          </a:p>
          <a:p>
            <a:pPr marL="0" indent="0">
              <a:buNone/>
            </a:pPr>
            <a:r>
              <a:rPr lang="en-US" dirty="0"/>
              <a:t>Prepare Petitions informational Meeting</a:t>
            </a:r>
          </a:p>
          <a:p>
            <a:pPr marL="0" indent="0">
              <a:buNone/>
            </a:pPr>
            <a:r>
              <a:rPr lang="en-US" dirty="0"/>
              <a:t>and begin Circulation 				Oct-19 		Completed</a:t>
            </a:r>
          </a:p>
          <a:p>
            <a:pPr marL="0" indent="0">
              <a:buNone/>
            </a:pPr>
            <a:r>
              <a:rPr lang="en-US" dirty="0"/>
              <a:t>Petition Verification 				Dec-19 		Completed</a:t>
            </a:r>
          </a:p>
          <a:p>
            <a:pPr marL="0" indent="0">
              <a:buNone/>
            </a:pPr>
            <a:r>
              <a:rPr lang="en-US" dirty="0"/>
              <a:t>Submittal to County Board			Jan-Feb 2020 	Completed</a:t>
            </a:r>
          </a:p>
          <a:p>
            <a:pPr marL="0" indent="0">
              <a:buNone/>
            </a:pPr>
            <a:r>
              <a:rPr lang="en-US" dirty="0"/>
              <a:t>Lake Level Study 					Mar-20 		Completed</a:t>
            </a:r>
          </a:p>
          <a:p>
            <a:pPr marL="0" indent="0">
              <a:buNone/>
            </a:pPr>
            <a:r>
              <a:rPr lang="en-US" dirty="0"/>
              <a:t>Township/County/Drain </a:t>
            </a:r>
          </a:p>
          <a:p>
            <a:pPr marL="0" indent="0">
              <a:buNone/>
            </a:pPr>
            <a:r>
              <a:rPr lang="en-US" dirty="0"/>
              <a:t>Commissioner Review 				Apr-20 		In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94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650F-467D-2248-AD5E-35FF5343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54755"/>
            <a:ext cx="9905998" cy="934156"/>
          </a:xfrm>
        </p:spPr>
        <p:txBody>
          <a:bodyPr>
            <a:normAutofit/>
          </a:bodyPr>
          <a:lstStyle/>
          <a:p>
            <a:r>
              <a:rPr lang="en-US" dirty="0"/>
              <a:t>Long Term Project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04B9-1C0C-9649-89EA-1AEEB9CC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953118"/>
            <a:ext cx="11528385" cy="433349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u="sng" dirty="0"/>
              <a:t>Task Description					Date Complete	Status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Schedule Circuit Court Docket 			Aug-20 		Pending</a:t>
            </a:r>
          </a:p>
          <a:p>
            <a:pPr marL="0" indent="0">
              <a:buNone/>
            </a:pPr>
            <a:r>
              <a:rPr lang="en-US" dirty="0"/>
              <a:t>Create Assessment District: 			Complete by Oct-20</a:t>
            </a:r>
          </a:p>
          <a:p>
            <a:pPr marL="0" indent="0">
              <a:buNone/>
            </a:pPr>
            <a:r>
              <a:rPr lang="en-US" dirty="0"/>
              <a:t>Appeals Period End 				Nov-20</a:t>
            </a:r>
          </a:p>
          <a:p>
            <a:pPr marL="0" indent="0">
              <a:buNone/>
            </a:pPr>
            <a:r>
              <a:rPr lang="en-US" dirty="0"/>
              <a:t>Design Complete 					Feb-21</a:t>
            </a:r>
          </a:p>
          <a:p>
            <a:pPr marL="0" indent="0">
              <a:buNone/>
            </a:pPr>
            <a:r>
              <a:rPr lang="en-US" dirty="0"/>
              <a:t>MDEQ Permitting 					Apr-21</a:t>
            </a:r>
          </a:p>
          <a:p>
            <a:pPr marL="0" indent="0">
              <a:buNone/>
            </a:pPr>
            <a:r>
              <a:rPr lang="en-US" dirty="0"/>
              <a:t>Bidding 						May-21</a:t>
            </a:r>
          </a:p>
          <a:p>
            <a:pPr marL="0" indent="0">
              <a:buNone/>
            </a:pPr>
            <a:r>
              <a:rPr lang="en-US" dirty="0"/>
              <a:t>Begin Construction 				Jun-21</a:t>
            </a:r>
          </a:p>
          <a:p>
            <a:pPr marL="0" indent="0">
              <a:buNone/>
            </a:pPr>
            <a:r>
              <a:rPr lang="en-US" dirty="0"/>
              <a:t>Complete Construction 				Nov-21</a:t>
            </a:r>
          </a:p>
        </p:txBody>
      </p:sp>
    </p:spTree>
    <p:extLst>
      <p:ext uri="{BB962C8B-B14F-4D97-AF65-F5344CB8AC3E}">
        <p14:creationId xmlns:p14="http://schemas.microsoft.com/office/powerpoint/2010/main" val="41685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650F-467D-2248-AD5E-35FF5343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54755"/>
            <a:ext cx="9905998" cy="934156"/>
          </a:xfrm>
        </p:spPr>
        <p:txBody>
          <a:bodyPr/>
          <a:lstStyle/>
          <a:p>
            <a:r>
              <a:rPr lang="en-US" dirty="0"/>
              <a:t>Lake Quality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04B9-1C0C-9649-89EA-1AEEB9CC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53118"/>
            <a:ext cx="9905998" cy="2948499"/>
          </a:xfrm>
        </p:spPr>
        <p:txBody>
          <a:bodyPr>
            <a:spAutoFit/>
          </a:bodyPr>
          <a:lstStyle/>
          <a:p>
            <a:r>
              <a:rPr lang="en-US" sz="3200" dirty="0"/>
              <a:t>Aeration</a:t>
            </a:r>
          </a:p>
          <a:p>
            <a:r>
              <a:rPr lang="en-US" sz="3200" dirty="0"/>
              <a:t>Weed Treatment</a:t>
            </a:r>
          </a:p>
          <a:p>
            <a:r>
              <a:rPr lang="en-US" sz="3200" dirty="0"/>
              <a:t>Bio-augmentation</a:t>
            </a:r>
          </a:p>
          <a:p>
            <a:r>
              <a:rPr lang="en-US" sz="3200" dirty="0"/>
              <a:t>Goose Roundup</a:t>
            </a:r>
          </a:p>
          <a:p>
            <a:r>
              <a:rPr lang="en-US" sz="3200" dirty="0"/>
              <a:t>Purple Loosestrife</a:t>
            </a:r>
          </a:p>
        </p:txBody>
      </p:sp>
    </p:spTree>
    <p:extLst>
      <p:ext uri="{BB962C8B-B14F-4D97-AF65-F5344CB8AC3E}">
        <p14:creationId xmlns:p14="http://schemas.microsoft.com/office/powerpoint/2010/main" val="1376144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04B9-1C0C-9649-89EA-1AEEB9CC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5" y="2388953"/>
            <a:ext cx="10803136" cy="3069734"/>
          </a:xfrm>
        </p:spPr>
        <p:txBody>
          <a:bodyPr anchor="t"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2800" dirty="0"/>
              <a:t>Digital Newsletter</a:t>
            </a:r>
          </a:p>
          <a:p>
            <a:pPr>
              <a:buClr>
                <a:schemeClr val="tx2"/>
              </a:buClr>
            </a:pPr>
            <a:r>
              <a:rPr lang="en-US" sz="2800" dirty="0"/>
              <a:t>Email List</a:t>
            </a:r>
          </a:p>
          <a:p>
            <a:pPr>
              <a:buClr>
                <a:schemeClr val="tx2"/>
              </a:buClr>
            </a:pPr>
            <a:r>
              <a:rPr lang="en-US" sz="2800" dirty="0"/>
              <a:t>Facebook </a:t>
            </a:r>
            <a:r>
              <a:rPr lang="en-US" sz="1800" dirty="0">
                <a:hlinkClick r:id="rId2"/>
              </a:rPr>
              <a:t>https://www.facebook.com/EagleLakeAssociation/</a:t>
            </a:r>
            <a:endParaRPr lang="en-US" sz="1800" dirty="0"/>
          </a:p>
          <a:p>
            <a:pPr>
              <a:buClr>
                <a:schemeClr val="tx2"/>
              </a:buClr>
            </a:pPr>
            <a:r>
              <a:rPr lang="en-US" sz="2800" dirty="0"/>
              <a:t>Website </a:t>
            </a:r>
            <a:r>
              <a:rPr lang="en-US" sz="1800" dirty="0">
                <a:hlinkClick r:id="rId3"/>
              </a:rPr>
              <a:t>https://www.eaglelakekzoo.com/</a:t>
            </a:r>
            <a:endParaRPr lang="en-US" sz="1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BAFA74-6AB3-5C4A-A0F2-B33716B709FE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8902492" cy="140053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Communication Committee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5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31B489-020E-1F4C-9D91-931B9CBF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72391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04B9-1C0C-9649-89EA-1AEEB9CC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98710"/>
            <a:ext cx="5719763" cy="4302716"/>
          </a:xfr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Opening Welcome – Amy Coon</a:t>
            </a:r>
          </a:p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Board Nominations and Voting – Ken Toy</a:t>
            </a:r>
          </a:p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Approval of 2019 Annual Meeting Minutes – Brett Cummings</a:t>
            </a:r>
          </a:p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Eagle Lake Annual Report – Jennifer Jones</a:t>
            </a:r>
          </a:p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Treasurer Report – Jim </a:t>
            </a:r>
            <a:r>
              <a:rPr lang="en-US" sz="1800" dirty="0" err="1"/>
              <a:t>Caporale</a:t>
            </a:r>
            <a:endParaRPr lang="en-US" sz="1800" dirty="0"/>
          </a:p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President’s Report – Amy Coon</a:t>
            </a:r>
          </a:p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Long Term Project Update – Len </a:t>
            </a:r>
            <a:r>
              <a:rPr lang="en-US" sz="1800" dirty="0" err="1"/>
              <a:t>Bosma</a:t>
            </a:r>
            <a:endParaRPr lang="en-US" sz="1800" dirty="0"/>
          </a:p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Lake Quality – Len </a:t>
            </a:r>
            <a:r>
              <a:rPr lang="en-US" sz="1800" dirty="0" err="1"/>
              <a:t>Bosma</a:t>
            </a:r>
            <a:r>
              <a:rPr lang="en-US" sz="1800" dirty="0"/>
              <a:t> / Phil DeYoung</a:t>
            </a:r>
          </a:p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Communications – Ken Toy</a:t>
            </a:r>
          </a:p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Membership Committee – Tom </a:t>
            </a:r>
            <a:r>
              <a:rPr lang="en-US" sz="1800" dirty="0" err="1"/>
              <a:t>Spettel</a:t>
            </a:r>
            <a:endParaRPr lang="en-US" sz="1800" dirty="0"/>
          </a:p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Safety and Legal – Brett Cummings</a:t>
            </a:r>
          </a:p>
          <a:p>
            <a:pPr>
              <a:buClr>
                <a:schemeClr val="tx2"/>
              </a:buClr>
              <a:buFont typeface="Wingdings 2" pitchFamily="2" charset="2"/>
              <a:buChar char=""/>
            </a:pPr>
            <a:r>
              <a:rPr lang="en-US" sz="1800" dirty="0"/>
              <a:t>Closing – Amy Coon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D430F-AE90-6645-9B3A-265E37114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15020" y="1705511"/>
            <a:ext cx="5154894" cy="40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76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807E-2E0F-4099-8C05-43392E5F4D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9DEAA-4F8E-4970-8C16-EEF91C8D4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D5BE0-4791-4F08-B75A-88811E02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39" y="0"/>
            <a:ext cx="12426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13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F008-74E5-411F-A75C-FEBD5B92EF3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Where are we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649DF-1811-48C7-A094-94FC198ECF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242 members</a:t>
            </a:r>
          </a:p>
          <a:p>
            <a:r>
              <a:rPr lang="en-US" sz="3600" dirty="0"/>
              <a:t>Target for 2020 is 250 members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Please - be one of the “final 8” to help us reach the target. Go to our website and </a:t>
            </a:r>
            <a:r>
              <a:rPr lang="en-US" sz="3600" b="1" dirty="0">
                <a:solidFill>
                  <a:srgbClr val="FF0000"/>
                </a:solidFill>
              </a:rPr>
              <a:t>Join tonight</a:t>
            </a:r>
            <a:r>
              <a:rPr lang="en-US" sz="3600" dirty="0">
                <a:solidFill>
                  <a:srgbClr val="FF0000"/>
                </a:solidFill>
              </a:rPr>
              <a:t>!</a:t>
            </a:r>
          </a:p>
          <a:p>
            <a:endParaRPr lang="en-US" dirty="0"/>
          </a:p>
        </p:txBody>
      </p:sp>
      <p:pic>
        <p:nvPicPr>
          <p:cNvPr id="1026" name="Picture 2" descr="Bullseye Diagram Microsoft PowerPoint Target Corporation PNG ...">
            <a:extLst>
              <a:ext uri="{FF2B5EF4-FFF2-40B4-BE49-F238E27FC236}">
                <a16:creationId xmlns:a16="http://schemas.microsoft.com/office/drawing/2014/main" id="{A4E903AA-D84A-466B-903D-E6D161F597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06" y="2257262"/>
            <a:ext cx="4665261" cy="36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6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F008-74E5-411F-A75C-FEBD5B92EF3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Why join ELTA?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649DF-1811-48C7-A094-94FC198E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Joining ELTA is the single most important thing you can do to:</a:t>
            </a:r>
          </a:p>
          <a:p>
            <a:pPr lvl="1"/>
            <a:r>
              <a:rPr lang="en-US" sz="3200" dirty="0"/>
              <a:t>Protect &amp; Improve the Environment of Eagle Lake.</a:t>
            </a:r>
          </a:p>
          <a:p>
            <a:pPr lvl="1"/>
            <a:r>
              <a:rPr lang="en-US" sz="3200" dirty="0"/>
              <a:t>Demonstrate that “I Care About My Lake”.</a:t>
            </a:r>
          </a:p>
          <a:p>
            <a:pPr lvl="1"/>
            <a:r>
              <a:rPr lang="en-US" sz="3200" dirty="0"/>
              <a:t>Demonstrate support for ELTA activities and Officers.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76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F008-74E5-411F-A75C-FEBD5B92EF3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Why join ELTA?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649DF-1811-48C7-A094-94FC198E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ELTA has a much stronger voice than any </a:t>
            </a:r>
            <a:r>
              <a:rPr lang="en-US" sz="3600" i="1" u="sng" dirty="0"/>
              <a:t>individual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en-US" sz="3600" dirty="0"/>
              <a:t>  in working with:</a:t>
            </a:r>
          </a:p>
          <a:p>
            <a:pPr lvl="1"/>
            <a:r>
              <a:rPr lang="en-US" sz="3200" dirty="0"/>
              <a:t>Texas Township</a:t>
            </a:r>
          </a:p>
          <a:p>
            <a:pPr lvl="1"/>
            <a:r>
              <a:rPr lang="en-US" sz="3200" dirty="0"/>
              <a:t>EGLE (Michigan DEQ)</a:t>
            </a:r>
          </a:p>
          <a:p>
            <a:pPr lvl="1"/>
            <a:r>
              <a:rPr lang="en-US" sz="3200" dirty="0"/>
              <a:t>Kalamazoo County</a:t>
            </a:r>
            <a:endParaRPr lang="en-US" sz="1800" dirty="0"/>
          </a:p>
          <a:p>
            <a:pPr lvl="2"/>
            <a:r>
              <a:rPr lang="en-US" sz="2800" dirty="0"/>
              <a:t>Board</a:t>
            </a:r>
          </a:p>
          <a:p>
            <a:pPr lvl="2"/>
            <a:r>
              <a:rPr lang="en-US" sz="2800" dirty="0"/>
              <a:t>Court</a:t>
            </a:r>
          </a:p>
          <a:p>
            <a:pPr lvl="2"/>
            <a:r>
              <a:rPr lang="en-US" sz="2800" dirty="0"/>
              <a:t>Drain commission</a:t>
            </a:r>
          </a:p>
          <a:p>
            <a:pPr lvl="2"/>
            <a:r>
              <a:rPr lang="en-US" sz="2800" dirty="0"/>
              <a:t>Road commission</a:t>
            </a:r>
          </a:p>
          <a:p>
            <a:pPr lvl="2"/>
            <a:endParaRPr lang="en-US" sz="2800" dirty="0"/>
          </a:p>
          <a:p>
            <a:pPr lvl="1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2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F008-74E5-411F-A75C-FEBD5B92EF3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Please Join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649DF-1811-48C7-A094-94FC198ECF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members will receive an ELTA Membership sticker for your boat, car or mailbox.</a:t>
            </a:r>
          </a:p>
          <a:p>
            <a:r>
              <a:rPr lang="en-US" dirty="0"/>
              <a:t>Show your support.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A857EB-BD67-4DFF-8669-4FE851ED82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96067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650F-467D-2248-AD5E-35FF5343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94844"/>
            <a:ext cx="9905998" cy="934156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Safety and Legal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96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650F-467D-2248-AD5E-35FF5343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tx1"/>
                </a:solidFill>
              </a:rPr>
              <a:t>Thank You!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66BF8E-C035-DE42-8DC0-9BDDF77FE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3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650F-467D-2248-AD5E-35FF5343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54755"/>
            <a:ext cx="9905998" cy="934156"/>
          </a:xfrm>
        </p:spPr>
        <p:txBody>
          <a:bodyPr>
            <a:normAutofit/>
          </a:bodyPr>
          <a:lstStyle/>
          <a:p>
            <a:r>
              <a:rPr lang="en-US" dirty="0"/>
              <a:t>Nominations and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04B9-1C0C-9649-89EA-1AEEB9CC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53118"/>
            <a:ext cx="9905998" cy="3373231"/>
          </a:xfrm>
        </p:spPr>
        <p:txBody>
          <a:bodyPr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>
                <a:hlinkClick r:id="rId2"/>
              </a:rPr>
              <a:t>https://greaterkzooskate.org/2020eltavote/</a:t>
            </a:r>
            <a:endParaRPr lang="en-US" dirty="0"/>
          </a:p>
          <a:p>
            <a:pPr>
              <a:buClr>
                <a:schemeClr val="tx2"/>
              </a:buClr>
            </a:pPr>
            <a:r>
              <a:rPr lang="en-US" dirty="0"/>
              <a:t>Voting open until August 20, 11:59pm</a:t>
            </a:r>
          </a:p>
          <a:p>
            <a:pPr>
              <a:buClr>
                <a:schemeClr val="tx2"/>
              </a:buClr>
            </a:pPr>
            <a:r>
              <a:rPr lang="en-US" dirty="0"/>
              <a:t>Current Nominations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Jim </a:t>
            </a:r>
            <a:r>
              <a:rPr lang="en-US" dirty="0" err="1"/>
              <a:t>Caporale</a:t>
            </a:r>
            <a:endParaRPr lang="en-US" dirty="0"/>
          </a:p>
          <a:p>
            <a:pPr lvl="1">
              <a:buClr>
                <a:schemeClr val="tx2"/>
              </a:buClr>
            </a:pPr>
            <a:r>
              <a:rPr lang="en-US" dirty="0"/>
              <a:t>Len </a:t>
            </a:r>
            <a:r>
              <a:rPr lang="en-US" dirty="0" err="1"/>
              <a:t>Bosma</a:t>
            </a:r>
            <a:endParaRPr lang="en-US" dirty="0"/>
          </a:p>
          <a:p>
            <a:pPr lvl="1">
              <a:buClr>
                <a:schemeClr val="tx2"/>
              </a:buClr>
            </a:pPr>
            <a:r>
              <a:rPr lang="en-US" dirty="0"/>
              <a:t>Phil DeYoung</a:t>
            </a:r>
          </a:p>
          <a:p>
            <a:pPr>
              <a:buClr>
                <a:schemeClr val="tx2"/>
              </a:buClr>
            </a:pPr>
            <a:r>
              <a:rPr lang="en-US" dirty="0"/>
              <a:t>Write-Ins welcome</a:t>
            </a:r>
          </a:p>
        </p:txBody>
      </p:sp>
    </p:spTree>
    <p:extLst>
      <p:ext uri="{BB962C8B-B14F-4D97-AF65-F5344CB8AC3E}">
        <p14:creationId xmlns:p14="http://schemas.microsoft.com/office/powerpoint/2010/main" val="381760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650F-467D-2248-AD5E-35FF5343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94844"/>
            <a:ext cx="9905998" cy="934156"/>
          </a:xfrm>
        </p:spPr>
        <p:txBody>
          <a:bodyPr>
            <a:normAutofit fontScale="90000"/>
          </a:bodyPr>
          <a:lstStyle/>
          <a:p>
            <a:r>
              <a:rPr lang="en-US" dirty="0"/>
              <a:t>Approval of 2019 Annual 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411728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B5FD58-6088-4050-B6EE-AD474E09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dirty="0"/>
              <a:t>Eagle Lake Annual Report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F650F-467D-2248-AD5E-35FF53439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Dr. Jennifer L. </a:t>
            </a:r>
            <a:r>
              <a:rPr lang="en-US" dirty="0" err="1"/>
              <a:t>Jermalowicz</a:t>
            </a:r>
            <a:r>
              <a:rPr lang="en-US" dirty="0"/>
              <a:t>-Jones</a:t>
            </a:r>
            <a:br>
              <a:rPr lang="en-US" dirty="0"/>
            </a:br>
            <a:r>
              <a:rPr lang="en-US" dirty="0"/>
              <a:t>Water Resources Director</a:t>
            </a:r>
            <a:br>
              <a:rPr lang="en-US" dirty="0"/>
            </a:br>
            <a:r>
              <a:rPr lang="en-US" dirty="0"/>
              <a:t>Certified Professional Watershed Manager</a:t>
            </a:r>
            <a:br>
              <a:rPr lang="en-US" dirty="0"/>
            </a:br>
            <a:r>
              <a:rPr lang="en-US" dirty="0"/>
              <a:t>Restorative Lake Sciences</a:t>
            </a:r>
          </a:p>
        </p:txBody>
      </p:sp>
      <p:pic>
        <p:nvPicPr>
          <p:cNvPr id="4" name="Picture 3" descr="A person sitting at a table&#10;&#10;Description automatically generated">
            <a:extLst>
              <a:ext uri="{FF2B5EF4-FFF2-40B4-BE49-F238E27FC236}">
                <a16:creationId xmlns:a16="http://schemas.microsoft.com/office/drawing/2014/main" id="{09B0B0ED-869E-2A4C-A583-54316D1D1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65" r="1" b="4830"/>
          <a:stretch/>
        </p:blipFill>
        <p:spPr>
          <a:xfrm>
            <a:off x="6197600" y="1920085"/>
            <a:ext cx="5384800" cy="4434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90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Annual Meeting of the Members</a:t>
            </a:r>
            <a:br>
              <a:rPr lang="en-US" dirty="0"/>
            </a:br>
            <a:r>
              <a:rPr lang="en-US" dirty="0"/>
              <a:t>Financial Report – August 19,2020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Presenting The Following Summary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ELTA – Fiscal Year 2019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ELTA – Fiscal Year 2020 thru June 30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SAD #1 – Fiscal Year 2019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SAD #1 – Fiscal Year 2020 thru June 30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SAD #2 – Fiscal Year 2019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SAD #2 – Fiscal Year 2020 thru June 30</a:t>
            </a:r>
          </a:p>
          <a:p>
            <a:pPr marL="0" indent="0" algn="ctr">
              <a:buNone/>
            </a:pPr>
            <a:r>
              <a:rPr lang="en-US" dirty="0"/>
              <a:t>Member 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44757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Eagle Lake Texas Association</a:t>
            </a:r>
            <a:br>
              <a:rPr lang="en-US" sz="3600" dirty="0"/>
            </a:br>
            <a:r>
              <a:rPr lang="en-US" sz="3600" dirty="0"/>
              <a:t>Fiscal Year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Revenues for the Period				$  10,164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Expenditures for the Period			$    9,314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Net for the Period					$       850</a:t>
            </a:r>
          </a:p>
          <a:p>
            <a:endParaRPr lang="en-US" dirty="0"/>
          </a:p>
          <a:p>
            <a:r>
              <a:rPr lang="en-US" dirty="0"/>
              <a:t>Balance Brought Forward Start of the Period	$  13,138</a:t>
            </a:r>
          </a:p>
          <a:p>
            <a:endParaRPr lang="en-US" dirty="0"/>
          </a:p>
          <a:p>
            <a:r>
              <a:rPr lang="en-US" dirty="0"/>
              <a:t>Net Funds Available End of the Period		$  13,988   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To see line item detail refer to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Quarter Newsletter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60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Eagle Lake Texas Association</a:t>
            </a:r>
            <a:br>
              <a:rPr lang="en-US" sz="3600" dirty="0"/>
            </a:br>
            <a:r>
              <a:rPr lang="en-US" sz="3600" dirty="0"/>
              <a:t>Fiscal Year 2020 thru June 30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Revenues for the Period				$    7,894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Expenditures for the Period			$    5,607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Net for the Period					$    2,207</a:t>
            </a:r>
          </a:p>
          <a:p>
            <a:endParaRPr lang="en-US" dirty="0"/>
          </a:p>
          <a:p>
            <a:r>
              <a:rPr lang="en-US" dirty="0"/>
              <a:t>Balance Brought Forward Start of the Period	$  13,988</a:t>
            </a:r>
          </a:p>
          <a:p>
            <a:endParaRPr lang="en-US" dirty="0"/>
          </a:p>
          <a:p>
            <a:r>
              <a:rPr lang="en-US" dirty="0"/>
              <a:t>Net Funds Available End of the Period		$  16,275   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To see line item detail refer to 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Quarter Newsletter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53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Eagle Lake SAD #1 – Weed Control</a:t>
            </a:r>
            <a:br>
              <a:rPr lang="en-US" sz="3600" dirty="0"/>
            </a:br>
            <a:r>
              <a:rPr lang="en-US" sz="3600" dirty="0"/>
              <a:t>Fiscal Year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Revenues for the Period				$  82,781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Expenditures for the Period			$  28,232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Net for the Period					$  54,549</a:t>
            </a:r>
          </a:p>
          <a:p>
            <a:endParaRPr lang="en-US" dirty="0"/>
          </a:p>
          <a:p>
            <a:r>
              <a:rPr lang="en-US" dirty="0"/>
              <a:t>Balance Brought Forward Start of the Period	$  72,000</a:t>
            </a:r>
          </a:p>
          <a:p>
            <a:endParaRPr lang="en-US" dirty="0"/>
          </a:p>
          <a:p>
            <a:r>
              <a:rPr lang="en-US" dirty="0"/>
              <a:t>Net Funds Available End of the Period		$126,549   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To see line item detail refer to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Quarter Newsletter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4893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8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" id="{68DC0BF2-CF6A-3B4C-A46E-8B732D4C9CFF}" vid="{7D773F37-6F08-974F-8C99-05C7F76151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1318</Words>
  <Application>Microsoft Macintosh PowerPoint</Application>
  <PresentationFormat>Widescreen</PresentationFormat>
  <Paragraphs>187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2018</vt:lpstr>
      <vt:lpstr>Eagle Lake Annual Meeting</vt:lpstr>
      <vt:lpstr>Agenda</vt:lpstr>
      <vt:lpstr>Nominations and Voting</vt:lpstr>
      <vt:lpstr>Approval of 2019 Annual Meeting Minutes</vt:lpstr>
      <vt:lpstr>Eagle Lake Annual Report</vt:lpstr>
      <vt:lpstr>Annual Meeting of the Members Financial Report – August 19,2020</vt:lpstr>
      <vt:lpstr>Eagle Lake Texas Association Fiscal Year 2019</vt:lpstr>
      <vt:lpstr>Eagle Lake Texas Association Fiscal Year 2020 thru June 30</vt:lpstr>
      <vt:lpstr>Eagle Lake SAD #1 – Weed Control Fiscal Year 2019</vt:lpstr>
      <vt:lpstr>Eagle Lake SAD #1 – Weed Control Fiscal Year 2020 thru June 30</vt:lpstr>
      <vt:lpstr>Eagle Lake SAD #2 – Aeration Project Fiscal Year 2019</vt:lpstr>
      <vt:lpstr>Eagle Lake SAD #2 – Aeration Project Fiscal Year 2020 thru June 30</vt:lpstr>
      <vt:lpstr>President’s Report</vt:lpstr>
      <vt:lpstr>President’s Report</vt:lpstr>
      <vt:lpstr>President’s Report</vt:lpstr>
      <vt:lpstr>Long Term Project Update</vt:lpstr>
      <vt:lpstr>Long Term Project Update</vt:lpstr>
      <vt:lpstr>Lake Quality Report</vt:lpstr>
      <vt:lpstr>PowerPoint Presentation</vt:lpstr>
      <vt:lpstr>PowerPoint Presentation</vt:lpstr>
      <vt:lpstr>Where are we now?</vt:lpstr>
      <vt:lpstr>Why join ELTA?</vt:lpstr>
      <vt:lpstr>Why join ELTA?</vt:lpstr>
      <vt:lpstr>Please Join Now!</vt:lpstr>
      <vt:lpstr>Safety and Legal Update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 Lake Annual Meeting</dc:title>
  <dc:creator>Ken Toy</dc:creator>
  <cp:lastModifiedBy>Ken Toy</cp:lastModifiedBy>
  <cp:revision>5</cp:revision>
  <dcterms:created xsi:type="dcterms:W3CDTF">2020-08-19T10:28:31Z</dcterms:created>
  <dcterms:modified xsi:type="dcterms:W3CDTF">2020-08-19T22:36:37Z</dcterms:modified>
</cp:coreProperties>
</file>