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40" r:id="rId1"/>
  </p:sldMasterIdLst>
  <p:notesMasterIdLst>
    <p:notesMasterId r:id="rId33"/>
  </p:notesMasterIdLst>
  <p:sldIdLst>
    <p:sldId id="256" r:id="rId2"/>
    <p:sldId id="258" r:id="rId3"/>
    <p:sldId id="273" r:id="rId4"/>
    <p:sldId id="276" r:id="rId5"/>
    <p:sldId id="277" r:id="rId6"/>
    <p:sldId id="280" r:id="rId7"/>
    <p:sldId id="281" r:id="rId8"/>
    <p:sldId id="282" r:id="rId9"/>
    <p:sldId id="278" r:id="rId10"/>
    <p:sldId id="286" r:id="rId11"/>
    <p:sldId id="287" r:id="rId12"/>
    <p:sldId id="288" r:id="rId13"/>
    <p:sldId id="275" r:id="rId14"/>
    <p:sldId id="290" r:id="rId15"/>
    <p:sldId id="289" r:id="rId16"/>
    <p:sldId id="279" r:id="rId17"/>
    <p:sldId id="285" r:id="rId18"/>
    <p:sldId id="284" r:id="rId19"/>
    <p:sldId id="259" r:id="rId20"/>
    <p:sldId id="269" r:id="rId21"/>
    <p:sldId id="283" r:id="rId22"/>
    <p:sldId id="268" r:id="rId23"/>
    <p:sldId id="265" r:id="rId24"/>
    <p:sldId id="266" r:id="rId25"/>
    <p:sldId id="267" r:id="rId26"/>
    <p:sldId id="261" r:id="rId27"/>
    <p:sldId id="262" r:id="rId28"/>
    <p:sldId id="263" r:id="rId29"/>
    <p:sldId id="264" r:id="rId30"/>
    <p:sldId id="260" r:id="rId31"/>
    <p:sldId id="274"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63"/>
    <p:restoredTop sz="94694"/>
  </p:normalViewPr>
  <p:slideViewPr>
    <p:cSldViewPr snapToGrid="0" snapToObjects="1">
      <p:cViewPr varScale="1">
        <p:scale>
          <a:sx n="143" d="100"/>
          <a:sy n="143" d="100"/>
        </p:scale>
        <p:origin x="224" y="3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380B61-423D-5C42-9A47-08E666BB4168}" type="datetimeFigureOut">
              <a:rPr lang="en-US" smtClean="0"/>
              <a:t>5/17/19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661A6A-1A71-E746-8038-0FA3EB1DCD2E}" type="slidenum">
              <a:rPr lang="en-US" smtClean="0"/>
              <a:t>‹#›</a:t>
            </a:fld>
            <a:endParaRPr lang="en-US"/>
          </a:p>
        </p:txBody>
      </p:sp>
    </p:spTree>
    <p:extLst>
      <p:ext uri="{BB962C8B-B14F-4D97-AF65-F5344CB8AC3E}">
        <p14:creationId xmlns:p14="http://schemas.microsoft.com/office/powerpoint/2010/main" val="4149894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661A6A-1A71-E746-8038-0FA3EB1DCD2E}" type="slidenum">
              <a:rPr lang="en-US" smtClean="0"/>
              <a:t>1</a:t>
            </a:fld>
            <a:endParaRPr lang="en-US"/>
          </a:p>
        </p:txBody>
      </p:sp>
    </p:spTree>
    <p:extLst>
      <p:ext uri="{BB962C8B-B14F-4D97-AF65-F5344CB8AC3E}">
        <p14:creationId xmlns:p14="http://schemas.microsoft.com/office/powerpoint/2010/main" val="3649661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40AA47D7-DA2B-4447-BF2D-B1233551BC2B}" type="datetimeFigureOut">
              <a:rPr lang="en-US" smtClean="0"/>
              <a:t>5/17/19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5A881641-8234-0C40-B1C1-31687D863CA6}" type="slidenum">
              <a:rPr lang="en-US" smtClean="0"/>
              <a:t>‹#›</a:t>
            </a:fld>
            <a:endParaRPr lang="en-US"/>
          </a:p>
        </p:txBody>
      </p:sp>
    </p:spTree>
    <p:extLst>
      <p:ext uri="{BB962C8B-B14F-4D97-AF65-F5344CB8AC3E}">
        <p14:creationId xmlns:p14="http://schemas.microsoft.com/office/powerpoint/2010/main" val="220032509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0AA47D7-DA2B-4447-BF2D-B1233551BC2B}" type="datetimeFigureOut">
              <a:rPr lang="en-US" smtClean="0"/>
              <a:t>5/17/19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881641-8234-0C40-B1C1-31687D863CA6}" type="slidenum">
              <a:rPr lang="en-US" smtClean="0"/>
              <a:t>‹#›</a:t>
            </a:fld>
            <a:endParaRPr lang="en-US"/>
          </a:p>
        </p:txBody>
      </p:sp>
    </p:spTree>
    <p:extLst>
      <p:ext uri="{BB962C8B-B14F-4D97-AF65-F5344CB8AC3E}">
        <p14:creationId xmlns:p14="http://schemas.microsoft.com/office/powerpoint/2010/main" val="3413405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0AA47D7-DA2B-4447-BF2D-B1233551BC2B}" type="datetimeFigureOut">
              <a:rPr lang="en-US" smtClean="0"/>
              <a:t>5/17/19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881641-8234-0C40-B1C1-31687D863CA6}" type="slidenum">
              <a:rPr lang="en-US" smtClean="0"/>
              <a:t>‹#›</a:t>
            </a:fld>
            <a:endParaRPr lang="en-US"/>
          </a:p>
        </p:txBody>
      </p:sp>
    </p:spTree>
    <p:extLst>
      <p:ext uri="{BB962C8B-B14F-4D97-AF65-F5344CB8AC3E}">
        <p14:creationId xmlns:p14="http://schemas.microsoft.com/office/powerpoint/2010/main" val="363620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0AA47D7-DA2B-4447-BF2D-B1233551BC2B}" type="datetimeFigureOut">
              <a:rPr lang="en-US" smtClean="0"/>
              <a:t>5/17/19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881641-8234-0C40-B1C1-31687D863CA6}" type="slidenum">
              <a:rPr lang="en-US" smtClean="0"/>
              <a:t>‹#›</a:t>
            </a:fld>
            <a:endParaRPr lang="en-US"/>
          </a:p>
        </p:txBody>
      </p:sp>
    </p:spTree>
    <p:extLst>
      <p:ext uri="{BB962C8B-B14F-4D97-AF65-F5344CB8AC3E}">
        <p14:creationId xmlns:p14="http://schemas.microsoft.com/office/powerpoint/2010/main" val="4090059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40AA47D7-DA2B-4447-BF2D-B1233551BC2B}" type="datetimeFigureOut">
              <a:rPr lang="en-US" smtClean="0"/>
              <a:t>5/17/19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881641-8234-0C40-B1C1-31687D863CA6}" type="slidenum">
              <a:rPr lang="en-US" smtClean="0"/>
              <a:t>‹#›</a:t>
            </a:fld>
            <a:endParaRPr lang="en-US"/>
          </a:p>
        </p:txBody>
      </p:sp>
    </p:spTree>
    <p:extLst>
      <p:ext uri="{BB962C8B-B14F-4D97-AF65-F5344CB8AC3E}">
        <p14:creationId xmlns:p14="http://schemas.microsoft.com/office/powerpoint/2010/main" val="13395303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0AA47D7-DA2B-4447-BF2D-B1233551BC2B}" type="datetimeFigureOut">
              <a:rPr lang="en-US" smtClean="0"/>
              <a:t>5/17/19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881641-8234-0C40-B1C1-31687D863CA6}" type="slidenum">
              <a:rPr lang="en-US" smtClean="0"/>
              <a:t>‹#›</a:t>
            </a:fld>
            <a:endParaRPr lang="en-US"/>
          </a:p>
        </p:txBody>
      </p:sp>
    </p:spTree>
    <p:extLst>
      <p:ext uri="{BB962C8B-B14F-4D97-AF65-F5344CB8AC3E}">
        <p14:creationId xmlns:p14="http://schemas.microsoft.com/office/powerpoint/2010/main" val="186569332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40AA47D7-DA2B-4447-BF2D-B1233551BC2B}" type="datetimeFigureOut">
              <a:rPr lang="en-US" smtClean="0"/>
              <a:t>5/17/19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881641-8234-0C40-B1C1-31687D863CA6}" type="slidenum">
              <a:rPr lang="en-US" smtClean="0"/>
              <a:t>‹#›</a:t>
            </a:fld>
            <a:endParaRPr lang="en-US"/>
          </a:p>
        </p:txBody>
      </p:sp>
    </p:spTree>
    <p:extLst>
      <p:ext uri="{BB962C8B-B14F-4D97-AF65-F5344CB8AC3E}">
        <p14:creationId xmlns:p14="http://schemas.microsoft.com/office/powerpoint/2010/main" val="238284240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40AA47D7-DA2B-4447-BF2D-B1233551BC2B}" type="datetimeFigureOut">
              <a:rPr lang="en-US" smtClean="0"/>
              <a:t>5/17/19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881641-8234-0C40-B1C1-31687D863CA6}" type="slidenum">
              <a:rPr lang="en-US" smtClean="0"/>
              <a:t>‹#›</a:t>
            </a:fld>
            <a:endParaRPr lang="en-US"/>
          </a:p>
        </p:txBody>
      </p:sp>
    </p:spTree>
    <p:extLst>
      <p:ext uri="{BB962C8B-B14F-4D97-AF65-F5344CB8AC3E}">
        <p14:creationId xmlns:p14="http://schemas.microsoft.com/office/powerpoint/2010/main" val="634585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AA47D7-DA2B-4447-BF2D-B1233551BC2B}" type="datetimeFigureOut">
              <a:rPr lang="en-US" smtClean="0"/>
              <a:t>5/17/19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881641-8234-0C40-B1C1-31687D863CA6}" type="slidenum">
              <a:rPr lang="en-US" smtClean="0"/>
              <a:t>‹#›</a:t>
            </a:fld>
            <a:endParaRPr lang="en-US"/>
          </a:p>
        </p:txBody>
      </p:sp>
    </p:spTree>
    <p:extLst>
      <p:ext uri="{BB962C8B-B14F-4D97-AF65-F5344CB8AC3E}">
        <p14:creationId xmlns:p14="http://schemas.microsoft.com/office/powerpoint/2010/main" val="2624862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0AA47D7-DA2B-4447-BF2D-B1233551BC2B}" type="datetimeFigureOut">
              <a:rPr lang="en-US" smtClean="0"/>
              <a:t>5/17/19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881641-8234-0C40-B1C1-31687D863CA6}" type="slidenum">
              <a:rPr lang="en-US" smtClean="0"/>
              <a:t>‹#›</a:t>
            </a:fld>
            <a:endParaRPr lang="en-US"/>
          </a:p>
        </p:txBody>
      </p:sp>
    </p:spTree>
    <p:extLst>
      <p:ext uri="{BB962C8B-B14F-4D97-AF65-F5344CB8AC3E}">
        <p14:creationId xmlns:p14="http://schemas.microsoft.com/office/powerpoint/2010/main" val="60407635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40AA47D7-DA2B-4447-BF2D-B1233551BC2B}" type="datetimeFigureOut">
              <a:rPr lang="en-US" smtClean="0"/>
              <a:t>5/17/19</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69600" y="6356351"/>
            <a:ext cx="812800" cy="365125"/>
          </a:xfrm>
        </p:spPr>
        <p:txBody>
          <a:bodyPr/>
          <a:lstStyle/>
          <a:p>
            <a:fld id="{5A881641-8234-0C40-B1C1-31687D863CA6}" type="slidenum">
              <a:rPr lang="en-US" smtClean="0"/>
              <a:t>‹#›</a:t>
            </a:fld>
            <a:endParaRPr lang="en-US"/>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Tree>
    <p:extLst>
      <p:ext uri="{BB962C8B-B14F-4D97-AF65-F5344CB8AC3E}">
        <p14:creationId xmlns:p14="http://schemas.microsoft.com/office/powerpoint/2010/main" val="2069240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0AA47D7-DA2B-4447-BF2D-B1233551BC2B}" type="datetimeFigureOut">
              <a:rPr lang="en-US" smtClean="0"/>
              <a:t>5/17/19</a:t>
            </a:fld>
            <a:endParaRPr lang="en-US"/>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A881641-8234-0C40-B1C1-31687D863CA6}" type="slidenum">
              <a:rPr lang="en-US" smtClean="0"/>
              <a:t>‹#›</a:t>
            </a:fld>
            <a:endParaRPr lang="en-US"/>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grpSp>
    </p:spTree>
    <p:extLst>
      <p:ext uri="{BB962C8B-B14F-4D97-AF65-F5344CB8AC3E}">
        <p14:creationId xmlns:p14="http://schemas.microsoft.com/office/powerpoint/2010/main" val="41127407"/>
      </p:ext>
    </p:extLst>
  </p:cSld>
  <p:clrMap bg1="lt1" tx1="dk1" bg2="lt2" tx2="dk2" accent1="accent1" accent2="accent2" accent3="accent3" accent4="accent4" accent5="accent5" accent6="accent6" hlink="hlink" folHlink="folHlink"/>
  <p:sldLayoutIdLst>
    <p:sldLayoutId id="2147484341" r:id="rId1"/>
    <p:sldLayoutId id="2147484342" r:id="rId2"/>
    <p:sldLayoutId id="2147484343" r:id="rId3"/>
    <p:sldLayoutId id="2147484344" r:id="rId4"/>
    <p:sldLayoutId id="2147484345" r:id="rId5"/>
    <p:sldLayoutId id="2147484346" r:id="rId6"/>
    <p:sldLayoutId id="2147484347" r:id="rId7"/>
    <p:sldLayoutId id="2147484348" r:id="rId8"/>
    <p:sldLayoutId id="2147484349" r:id="rId9"/>
    <p:sldLayoutId id="2147484350" r:id="rId10"/>
    <p:sldLayoutId id="214748435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eaglelakekzoo.com/" TargetMode="External"/><Relationship Id="rId2" Type="http://schemas.openxmlformats.org/officeDocument/2006/relationships/hyperlink" Target="https://www.facebook.com/EagleLakeAssociation/"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895AA96-19EF-134B-A053-59F7E7FA6C0D}"/>
              </a:ext>
            </a:extLst>
          </p:cNvPr>
          <p:cNvPicPr>
            <a:picLocks noChangeAspect="1"/>
          </p:cNvPicPr>
          <p:nvPr/>
        </p:nvPicPr>
        <p:blipFill>
          <a:blip r:embed="rId3"/>
          <a:stretch>
            <a:fillRect/>
          </a:stretch>
        </p:blipFill>
        <p:spPr>
          <a:xfrm>
            <a:off x="-100362" y="16184"/>
            <a:ext cx="12392724" cy="6841816"/>
          </a:xfrm>
          <a:prstGeom prst="rect">
            <a:avLst/>
          </a:prstGeom>
        </p:spPr>
      </p:pic>
      <p:sp>
        <p:nvSpPr>
          <p:cNvPr id="2" name="Title 1">
            <a:extLst>
              <a:ext uri="{FF2B5EF4-FFF2-40B4-BE49-F238E27FC236}">
                <a16:creationId xmlns:a16="http://schemas.microsoft.com/office/drawing/2014/main" id="{E8BC5AD5-E44C-6049-BED1-0ECA7B2CA698}"/>
              </a:ext>
            </a:extLst>
          </p:cNvPr>
          <p:cNvSpPr>
            <a:spLocks noGrp="1"/>
          </p:cNvSpPr>
          <p:nvPr>
            <p:ph type="ctrTitle"/>
          </p:nvPr>
        </p:nvSpPr>
        <p:spPr>
          <a:xfrm>
            <a:off x="1154954" y="1447800"/>
            <a:ext cx="10416657" cy="3329581"/>
          </a:xfrm>
        </p:spPr>
        <p:txBody>
          <a:bodyPr/>
          <a:lstStyle/>
          <a:p>
            <a:r>
              <a:rPr lang="en-US" sz="6000" dirty="0">
                <a:solidFill>
                  <a:schemeClr val="tx1"/>
                </a:solidFill>
              </a:rPr>
              <a:t>Eagle Lake Annual Meeting</a:t>
            </a:r>
          </a:p>
        </p:txBody>
      </p:sp>
      <p:sp>
        <p:nvSpPr>
          <p:cNvPr id="3" name="Subtitle 2">
            <a:extLst>
              <a:ext uri="{FF2B5EF4-FFF2-40B4-BE49-F238E27FC236}">
                <a16:creationId xmlns:a16="http://schemas.microsoft.com/office/drawing/2014/main" id="{F8E47087-3025-D64F-8225-69435C454F61}"/>
              </a:ext>
            </a:extLst>
          </p:cNvPr>
          <p:cNvSpPr>
            <a:spLocks noGrp="1"/>
          </p:cNvSpPr>
          <p:nvPr>
            <p:ph type="subTitle" idx="1"/>
          </p:nvPr>
        </p:nvSpPr>
        <p:spPr>
          <a:xfrm>
            <a:off x="1757889" y="6084711"/>
            <a:ext cx="8676222" cy="485422"/>
          </a:xfrm>
        </p:spPr>
        <p:txBody>
          <a:bodyPr>
            <a:normAutofit lnSpcReduction="10000"/>
          </a:bodyPr>
          <a:lstStyle/>
          <a:p>
            <a:r>
              <a:rPr lang="en-US" dirty="0"/>
              <a:t>May 15</a:t>
            </a:r>
            <a:r>
              <a:rPr lang="en-US" baseline="30000" dirty="0"/>
              <a:t>th</a:t>
            </a:r>
            <a:r>
              <a:rPr lang="en-US" dirty="0"/>
              <a:t>, 2019 Texas Township Hall</a:t>
            </a:r>
          </a:p>
        </p:txBody>
      </p:sp>
    </p:spTree>
    <p:extLst>
      <p:ext uri="{BB962C8B-B14F-4D97-AF65-F5344CB8AC3E}">
        <p14:creationId xmlns:p14="http://schemas.microsoft.com/office/powerpoint/2010/main" val="3188265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F650F-467D-2248-AD5E-35FF534393AD}"/>
              </a:ext>
            </a:extLst>
          </p:cNvPr>
          <p:cNvSpPr>
            <a:spLocks noGrp="1"/>
          </p:cNvSpPr>
          <p:nvPr>
            <p:ph type="title"/>
          </p:nvPr>
        </p:nvSpPr>
        <p:spPr>
          <a:xfrm>
            <a:off x="1141413" y="448567"/>
            <a:ext cx="9905998" cy="934156"/>
          </a:xfrm>
        </p:spPr>
        <p:txBody>
          <a:bodyPr>
            <a:normAutofit/>
          </a:bodyPr>
          <a:lstStyle/>
          <a:p>
            <a:pPr algn="ctr"/>
            <a:r>
              <a:rPr lang="en-US" dirty="0"/>
              <a:t>Permit Details</a:t>
            </a:r>
          </a:p>
        </p:txBody>
      </p:sp>
      <p:sp>
        <p:nvSpPr>
          <p:cNvPr id="3" name="Content Placeholder 2">
            <a:extLst>
              <a:ext uri="{FF2B5EF4-FFF2-40B4-BE49-F238E27FC236}">
                <a16:creationId xmlns:a16="http://schemas.microsoft.com/office/drawing/2014/main" id="{494A04B9-1C0C-9649-89EA-1AEEB9CCE86B}"/>
              </a:ext>
            </a:extLst>
          </p:cNvPr>
          <p:cNvSpPr>
            <a:spLocks noGrp="1"/>
          </p:cNvSpPr>
          <p:nvPr>
            <p:ph idx="1"/>
          </p:nvPr>
        </p:nvSpPr>
        <p:spPr>
          <a:xfrm>
            <a:off x="1141413" y="1588911"/>
            <a:ext cx="9831387" cy="4696670"/>
          </a:xfrm>
        </p:spPr>
        <p:txBody>
          <a:bodyPr wrap="square">
            <a:spAutoFit/>
          </a:bodyPr>
          <a:lstStyle/>
          <a:p>
            <a:pPr>
              <a:buClr>
                <a:schemeClr val="tx2"/>
              </a:buClr>
            </a:pPr>
            <a:r>
              <a:rPr lang="en-US" sz="2000" dirty="0">
                <a:latin typeface="+mj-lt"/>
              </a:rPr>
              <a:t>Copy of 8 page long permit is on the township website.  28 conditions listed.  Highlights are:</a:t>
            </a:r>
          </a:p>
          <a:p>
            <a:pPr lvl="1">
              <a:buClr>
                <a:schemeClr val="tx2"/>
              </a:buClr>
            </a:pPr>
            <a:r>
              <a:rPr lang="en-US" sz="2000" dirty="0">
                <a:latin typeface="+mj-lt"/>
              </a:rPr>
              <a:t>Water monitoring 3x/</a:t>
            </a:r>
            <a:r>
              <a:rPr lang="en-US" sz="2000" dirty="0" err="1">
                <a:latin typeface="+mj-lt"/>
              </a:rPr>
              <a:t>wk</a:t>
            </a:r>
            <a:r>
              <a:rPr lang="en-US" sz="2000" dirty="0">
                <a:latin typeface="+mj-lt"/>
              </a:rPr>
              <a:t> at </a:t>
            </a:r>
          </a:p>
          <a:p>
            <a:pPr lvl="2">
              <a:buClr>
                <a:schemeClr val="tx2"/>
              </a:buClr>
            </a:pPr>
            <a:r>
              <a:rPr lang="en-US" sz="1700" dirty="0">
                <a:latin typeface="+mj-lt"/>
              </a:rPr>
              <a:t>8th St. culvert</a:t>
            </a:r>
          </a:p>
          <a:p>
            <a:pPr lvl="2">
              <a:buClr>
                <a:schemeClr val="tx2"/>
              </a:buClr>
            </a:pPr>
            <a:r>
              <a:rPr lang="en-US" sz="1700" dirty="0">
                <a:latin typeface="+mj-lt"/>
              </a:rPr>
              <a:t>Boy Scout culvert </a:t>
            </a:r>
          </a:p>
          <a:p>
            <a:pPr lvl="2">
              <a:buClr>
                <a:schemeClr val="tx2"/>
              </a:buClr>
            </a:pPr>
            <a:r>
              <a:rPr lang="en-US" sz="1700" dirty="0">
                <a:latin typeface="+mj-lt"/>
              </a:rPr>
              <a:t>12th St. culvert </a:t>
            </a:r>
          </a:p>
          <a:p>
            <a:pPr lvl="2">
              <a:buClr>
                <a:schemeClr val="tx2"/>
              </a:buClr>
            </a:pPr>
            <a:r>
              <a:rPr lang="en-US" sz="1700" dirty="0">
                <a:latin typeface="+mj-lt"/>
              </a:rPr>
              <a:t>After a rain of 2” or more</a:t>
            </a:r>
          </a:p>
          <a:p>
            <a:pPr lvl="1">
              <a:buClr>
                <a:schemeClr val="tx2"/>
              </a:buClr>
            </a:pPr>
            <a:r>
              <a:rPr lang="en-US" sz="2000" dirty="0">
                <a:latin typeface="+mj-lt"/>
              </a:rPr>
              <a:t>Daily inspections at </a:t>
            </a:r>
          </a:p>
          <a:p>
            <a:pPr lvl="2">
              <a:buClr>
                <a:schemeClr val="tx2"/>
              </a:buClr>
            </a:pPr>
            <a:r>
              <a:rPr lang="en-US" sz="1700" dirty="0">
                <a:latin typeface="+mj-lt"/>
              </a:rPr>
              <a:t>Eagle &amp; Crooked intake pumps </a:t>
            </a:r>
          </a:p>
          <a:p>
            <a:pPr lvl="2">
              <a:buClr>
                <a:schemeClr val="tx2"/>
              </a:buClr>
            </a:pPr>
            <a:r>
              <a:rPr lang="en-US" sz="1700" dirty="0">
                <a:latin typeface="+mj-lt"/>
              </a:rPr>
              <a:t>Eagle pump discharge site to Crooked</a:t>
            </a:r>
          </a:p>
          <a:p>
            <a:pPr lvl="2">
              <a:buClr>
                <a:schemeClr val="tx2"/>
              </a:buClr>
            </a:pPr>
            <a:r>
              <a:rPr lang="en-US" sz="1700" dirty="0">
                <a:latin typeface="+mj-lt"/>
              </a:rPr>
              <a:t>Crooked pump discharge to wetlands</a:t>
            </a:r>
          </a:p>
          <a:p>
            <a:pPr lvl="2">
              <a:buClr>
                <a:schemeClr val="tx2"/>
              </a:buClr>
            </a:pPr>
            <a:r>
              <a:rPr lang="en-US" sz="1700" dirty="0">
                <a:latin typeface="+mj-lt"/>
              </a:rPr>
              <a:t>Al Sabo culvert </a:t>
            </a:r>
          </a:p>
          <a:p>
            <a:pPr lvl="2">
              <a:buClr>
                <a:schemeClr val="tx2"/>
              </a:buClr>
            </a:pPr>
            <a:r>
              <a:rPr lang="en-US" sz="1700" dirty="0">
                <a:latin typeface="+mj-lt"/>
              </a:rPr>
              <a:t>Sun Valley Drive in the city of Kalamazoo</a:t>
            </a:r>
          </a:p>
          <a:p>
            <a:pPr lvl="1">
              <a:buClr>
                <a:schemeClr val="tx2"/>
              </a:buClr>
            </a:pPr>
            <a:r>
              <a:rPr lang="en-US" sz="2000" dirty="0">
                <a:latin typeface="+mj-lt"/>
              </a:rPr>
              <a:t>Wetlands monitored once/week by a qualified wetland professional.</a:t>
            </a:r>
          </a:p>
        </p:txBody>
      </p:sp>
    </p:spTree>
    <p:extLst>
      <p:ext uri="{BB962C8B-B14F-4D97-AF65-F5344CB8AC3E}">
        <p14:creationId xmlns:p14="http://schemas.microsoft.com/office/powerpoint/2010/main" val="153326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F650F-467D-2248-AD5E-35FF534393AD}"/>
              </a:ext>
            </a:extLst>
          </p:cNvPr>
          <p:cNvSpPr>
            <a:spLocks noGrp="1"/>
          </p:cNvSpPr>
          <p:nvPr>
            <p:ph type="title"/>
          </p:nvPr>
        </p:nvSpPr>
        <p:spPr>
          <a:xfrm>
            <a:off x="1141413" y="448567"/>
            <a:ext cx="9905998" cy="934156"/>
          </a:xfrm>
        </p:spPr>
        <p:txBody>
          <a:bodyPr>
            <a:normAutofit/>
          </a:bodyPr>
          <a:lstStyle/>
          <a:p>
            <a:pPr algn="ctr"/>
            <a:r>
              <a:rPr lang="en-US" dirty="0"/>
              <a:t>Pumping Will Cease If…</a:t>
            </a:r>
          </a:p>
        </p:txBody>
      </p:sp>
      <p:sp>
        <p:nvSpPr>
          <p:cNvPr id="3" name="Content Placeholder 2">
            <a:extLst>
              <a:ext uri="{FF2B5EF4-FFF2-40B4-BE49-F238E27FC236}">
                <a16:creationId xmlns:a16="http://schemas.microsoft.com/office/drawing/2014/main" id="{494A04B9-1C0C-9649-89EA-1AEEB9CCE86B}"/>
              </a:ext>
            </a:extLst>
          </p:cNvPr>
          <p:cNvSpPr>
            <a:spLocks noGrp="1"/>
          </p:cNvSpPr>
          <p:nvPr>
            <p:ph idx="1"/>
          </p:nvPr>
        </p:nvSpPr>
        <p:spPr>
          <a:xfrm>
            <a:off x="1141413" y="1588911"/>
            <a:ext cx="10181011" cy="5022914"/>
          </a:xfrm>
        </p:spPr>
        <p:txBody>
          <a:bodyPr wrap="square">
            <a:spAutoFit/>
          </a:bodyPr>
          <a:lstStyle/>
          <a:p>
            <a:pPr>
              <a:buClr>
                <a:schemeClr val="tx2"/>
              </a:buClr>
            </a:pPr>
            <a:r>
              <a:rPr lang="en-US" dirty="0">
                <a:latin typeface="+mj-lt"/>
              </a:rPr>
              <a:t>Water surface elevation reaches </a:t>
            </a:r>
          </a:p>
          <a:p>
            <a:pPr lvl="1">
              <a:buClr>
                <a:schemeClr val="tx2"/>
              </a:buClr>
            </a:pPr>
            <a:r>
              <a:rPr lang="en-US" dirty="0">
                <a:latin typeface="+mj-lt"/>
              </a:rPr>
              <a:t>885.8 at 8th Street</a:t>
            </a:r>
          </a:p>
          <a:p>
            <a:pPr lvl="1">
              <a:buClr>
                <a:schemeClr val="tx2"/>
              </a:buClr>
            </a:pPr>
            <a:r>
              <a:rPr lang="en-US" dirty="0">
                <a:latin typeface="+mj-lt"/>
              </a:rPr>
              <a:t>884.99 at Boy Scout culvert</a:t>
            </a:r>
          </a:p>
          <a:p>
            <a:pPr lvl="1">
              <a:buClr>
                <a:schemeClr val="tx2"/>
              </a:buClr>
            </a:pPr>
            <a:r>
              <a:rPr lang="en-US" dirty="0">
                <a:latin typeface="+mj-lt"/>
              </a:rPr>
              <a:t>869.05 at 12th St.</a:t>
            </a:r>
          </a:p>
          <a:p>
            <a:pPr>
              <a:buClr>
                <a:schemeClr val="tx2"/>
              </a:buClr>
            </a:pPr>
            <a:r>
              <a:rPr lang="en-US" dirty="0">
                <a:latin typeface="+mj-lt"/>
              </a:rPr>
              <a:t>Sun Valley Drive is inundated with water and impassable</a:t>
            </a:r>
          </a:p>
          <a:p>
            <a:pPr>
              <a:buClr>
                <a:schemeClr val="tx2"/>
              </a:buClr>
            </a:pPr>
            <a:r>
              <a:rPr lang="en-US" dirty="0">
                <a:latin typeface="+mj-lt"/>
              </a:rPr>
              <a:t>Portage Creek exceeds flows of 200 CFS</a:t>
            </a:r>
          </a:p>
          <a:p>
            <a:pPr>
              <a:buClr>
                <a:schemeClr val="tx2"/>
              </a:buClr>
            </a:pPr>
            <a:r>
              <a:rPr lang="en-US" dirty="0">
                <a:latin typeface="+mj-lt"/>
              </a:rPr>
              <a:t>Kalamazoo River at Comstock exceeds flows of 3100</a:t>
            </a:r>
          </a:p>
          <a:p>
            <a:pPr>
              <a:buClr>
                <a:schemeClr val="tx2"/>
              </a:buClr>
            </a:pPr>
            <a:r>
              <a:rPr lang="en-US" dirty="0">
                <a:latin typeface="+mj-lt"/>
              </a:rPr>
              <a:t>13 consecutive days of pumping.  Pumping will cease for 2 days to minimize potential adverse conditions to aquatic wildlife</a:t>
            </a:r>
          </a:p>
          <a:p>
            <a:pPr>
              <a:buClr>
                <a:schemeClr val="tx2"/>
              </a:buClr>
            </a:pPr>
            <a:r>
              <a:rPr lang="en-US" dirty="0">
                <a:latin typeface="+mj-lt"/>
              </a:rPr>
              <a:t>MDEQ can cease pumping or decrease flow at anytime if determined pumping is having an adverse impact on environment</a:t>
            </a:r>
            <a:endParaRPr lang="en-US" sz="2000" dirty="0">
              <a:latin typeface="+mj-lt"/>
            </a:endParaRPr>
          </a:p>
        </p:txBody>
      </p:sp>
    </p:spTree>
    <p:extLst>
      <p:ext uri="{BB962C8B-B14F-4D97-AF65-F5344CB8AC3E}">
        <p14:creationId xmlns:p14="http://schemas.microsoft.com/office/powerpoint/2010/main" val="2993914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F650F-467D-2248-AD5E-35FF534393AD}"/>
              </a:ext>
            </a:extLst>
          </p:cNvPr>
          <p:cNvSpPr>
            <a:spLocks noGrp="1"/>
          </p:cNvSpPr>
          <p:nvPr>
            <p:ph type="title"/>
          </p:nvPr>
        </p:nvSpPr>
        <p:spPr>
          <a:xfrm>
            <a:off x="1141413" y="448567"/>
            <a:ext cx="9905998" cy="934156"/>
          </a:xfrm>
        </p:spPr>
        <p:txBody>
          <a:bodyPr>
            <a:normAutofit/>
          </a:bodyPr>
          <a:lstStyle/>
          <a:p>
            <a:pPr algn="ctr"/>
            <a:r>
              <a:rPr lang="en-US" dirty="0"/>
              <a:t>Other Pumping Details</a:t>
            </a:r>
          </a:p>
        </p:txBody>
      </p:sp>
      <p:sp>
        <p:nvSpPr>
          <p:cNvPr id="3" name="Content Placeholder 2">
            <a:extLst>
              <a:ext uri="{FF2B5EF4-FFF2-40B4-BE49-F238E27FC236}">
                <a16:creationId xmlns:a16="http://schemas.microsoft.com/office/drawing/2014/main" id="{494A04B9-1C0C-9649-89EA-1AEEB9CCE86B}"/>
              </a:ext>
            </a:extLst>
          </p:cNvPr>
          <p:cNvSpPr>
            <a:spLocks noGrp="1"/>
          </p:cNvSpPr>
          <p:nvPr>
            <p:ph idx="1"/>
          </p:nvPr>
        </p:nvSpPr>
        <p:spPr>
          <a:xfrm>
            <a:off x="1141413" y="1337899"/>
            <a:ext cx="10181011" cy="5589222"/>
          </a:xfrm>
        </p:spPr>
        <p:txBody>
          <a:bodyPr wrap="square">
            <a:spAutoFit/>
          </a:bodyPr>
          <a:lstStyle/>
          <a:p>
            <a:pPr>
              <a:buClr>
                <a:schemeClr val="tx2"/>
              </a:buClr>
            </a:pPr>
            <a:r>
              <a:rPr lang="en-US" dirty="0">
                <a:latin typeface="+mj-lt"/>
              </a:rPr>
              <a:t>1st week flow will be </a:t>
            </a:r>
          </a:p>
          <a:p>
            <a:pPr lvl="1">
              <a:buClr>
                <a:schemeClr val="tx2"/>
              </a:buClr>
            </a:pPr>
            <a:r>
              <a:rPr lang="en-US">
                <a:latin typeface="+mj-lt"/>
              </a:rPr>
              <a:t>1</a:t>
            </a:r>
            <a:r>
              <a:rPr lang="en-US" dirty="0">
                <a:latin typeface="+mj-lt"/>
              </a:rPr>
              <a:t>0</a:t>
            </a:r>
            <a:r>
              <a:rPr lang="en-US">
                <a:latin typeface="+mj-lt"/>
              </a:rPr>
              <a:t>00 </a:t>
            </a:r>
            <a:r>
              <a:rPr lang="en-US" dirty="0">
                <a:latin typeface="+mj-lt"/>
              </a:rPr>
              <a:t>gallons/min from Eagle to Crooked</a:t>
            </a:r>
          </a:p>
          <a:p>
            <a:pPr lvl="1">
              <a:buClr>
                <a:schemeClr val="tx2"/>
              </a:buClr>
            </a:pPr>
            <a:r>
              <a:rPr lang="en-US" dirty="0">
                <a:latin typeface="+mj-lt"/>
              </a:rPr>
              <a:t>1000 gallons/min. From Crooked to Bass </a:t>
            </a:r>
          </a:p>
          <a:p>
            <a:pPr lvl="1">
              <a:buClr>
                <a:schemeClr val="tx2"/>
              </a:buClr>
            </a:pPr>
            <a:r>
              <a:rPr lang="en-US" dirty="0">
                <a:latin typeface="+mj-lt"/>
              </a:rPr>
              <a:t>Can increase to 1000 gal/min and 2000 gal/min if approved by MDEQ</a:t>
            </a:r>
          </a:p>
          <a:p>
            <a:pPr>
              <a:buClr>
                <a:schemeClr val="tx2"/>
              </a:buClr>
            </a:pPr>
            <a:r>
              <a:rPr lang="en-US" dirty="0">
                <a:latin typeface="+mj-lt"/>
              </a:rPr>
              <a:t>Be prepared for a slow and gradual decrease of water.  </a:t>
            </a:r>
          </a:p>
          <a:p>
            <a:pPr lvl="1">
              <a:buClr>
                <a:schemeClr val="tx2"/>
              </a:buClr>
            </a:pPr>
            <a:r>
              <a:rPr lang="en-US" dirty="0">
                <a:latin typeface="+mj-lt"/>
              </a:rPr>
              <a:t>10 million gallons/week pumped out </a:t>
            </a:r>
          </a:p>
          <a:p>
            <a:pPr lvl="1">
              <a:buClr>
                <a:schemeClr val="tx2"/>
              </a:buClr>
            </a:pPr>
            <a:r>
              <a:rPr lang="en-US" dirty="0">
                <a:latin typeface="+mj-lt"/>
              </a:rPr>
              <a:t>Equates to about an inch drawdown per week</a:t>
            </a:r>
          </a:p>
          <a:p>
            <a:pPr>
              <a:buClr>
                <a:schemeClr val="tx2"/>
              </a:buClr>
            </a:pPr>
            <a:r>
              <a:rPr lang="en-US" dirty="0">
                <a:latin typeface="+mj-lt"/>
              </a:rPr>
              <a:t>Permit valid until 9/30/2020 </a:t>
            </a:r>
          </a:p>
          <a:p>
            <a:pPr lvl="1">
              <a:buClr>
                <a:schemeClr val="tx2"/>
              </a:buClr>
            </a:pPr>
            <a:r>
              <a:rPr lang="en-US" dirty="0">
                <a:latin typeface="+mj-lt"/>
              </a:rPr>
              <a:t>Unless target drawdown elevation has not been reached.  </a:t>
            </a:r>
          </a:p>
          <a:p>
            <a:pPr lvl="1">
              <a:buClr>
                <a:schemeClr val="tx2"/>
              </a:buClr>
            </a:pPr>
            <a:r>
              <a:rPr lang="en-US" dirty="0">
                <a:latin typeface="+mj-lt"/>
              </a:rPr>
              <a:t>Township can request an extension of 1 year.  </a:t>
            </a:r>
          </a:p>
          <a:p>
            <a:pPr>
              <a:buClr>
                <a:schemeClr val="tx2"/>
              </a:buClr>
            </a:pPr>
            <a:r>
              <a:rPr lang="en-US" dirty="0">
                <a:latin typeface="+mj-lt"/>
              </a:rPr>
              <a:t>Eagle Lake target drawdown elevation is 899.8 </a:t>
            </a:r>
          </a:p>
          <a:p>
            <a:pPr>
              <a:buClr>
                <a:schemeClr val="tx2"/>
              </a:buClr>
            </a:pPr>
            <a:r>
              <a:rPr lang="en-US" dirty="0">
                <a:latin typeface="+mj-lt"/>
              </a:rPr>
              <a:t>Crooked Lake target drawdown elevation is 892.9</a:t>
            </a:r>
          </a:p>
        </p:txBody>
      </p:sp>
    </p:spTree>
    <p:extLst>
      <p:ext uri="{BB962C8B-B14F-4D97-AF65-F5344CB8AC3E}">
        <p14:creationId xmlns:p14="http://schemas.microsoft.com/office/powerpoint/2010/main" val="2467819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F650F-467D-2248-AD5E-35FF534393AD}"/>
              </a:ext>
            </a:extLst>
          </p:cNvPr>
          <p:cNvSpPr>
            <a:spLocks noGrp="1"/>
          </p:cNvSpPr>
          <p:nvPr>
            <p:ph type="title"/>
          </p:nvPr>
        </p:nvSpPr>
        <p:spPr/>
        <p:txBody>
          <a:bodyPr/>
          <a:lstStyle/>
          <a:p>
            <a:r>
              <a:rPr lang="en-US" dirty="0"/>
              <a:t>President’s Report</a:t>
            </a:r>
          </a:p>
        </p:txBody>
      </p:sp>
      <p:sp>
        <p:nvSpPr>
          <p:cNvPr id="7" name="Content Placeholder 6">
            <a:extLst>
              <a:ext uri="{FF2B5EF4-FFF2-40B4-BE49-F238E27FC236}">
                <a16:creationId xmlns:a16="http://schemas.microsoft.com/office/drawing/2014/main" id="{FD88948C-2F4C-E34F-AC37-5009CFE2DCDE}"/>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DEA595D5-5869-6148-9488-6D37E4BF9202}"/>
              </a:ext>
            </a:extLst>
          </p:cNvPr>
          <p:cNvPicPr>
            <a:picLocks noChangeAspect="1"/>
          </p:cNvPicPr>
          <p:nvPr/>
        </p:nvPicPr>
        <p:blipFill>
          <a:blip r:embed="rId2"/>
          <a:stretch>
            <a:fillRect/>
          </a:stretch>
        </p:blipFill>
        <p:spPr>
          <a:xfrm>
            <a:off x="646111" y="1050993"/>
            <a:ext cx="10902422" cy="5565458"/>
          </a:xfrm>
          <a:prstGeom prst="rect">
            <a:avLst/>
          </a:prstGeom>
        </p:spPr>
      </p:pic>
      <p:sp>
        <p:nvSpPr>
          <p:cNvPr id="9" name="Title 1">
            <a:extLst>
              <a:ext uri="{FF2B5EF4-FFF2-40B4-BE49-F238E27FC236}">
                <a16:creationId xmlns:a16="http://schemas.microsoft.com/office/drawing/2014/main" id="{98308832-C64C-BA43-B904-D0841B2A0DA5}"/>
              </a:ext>
            </a:extLst>
          </p:cNvPr>
          <p:cNvSpPr txBox="1">
            <a:spLocks/>
          </p:cNvSpPr>
          <p:nvPr/>
        </p:nvSpPr>
        <p:spPr>
          <a:xfrm>
            <a:off x="1143001" y="38965"/>
            <a:ext cx="9905998" cy="934156"/>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dirty="0"/>
              <a:t>President’s Report – Pumping Plan</a:t>
            </a:r>
          </a:p>
        </p:txBody>
      </p:sp>
    </p:spTree>
    <p:extLst>
      <p:ext uri="{BB962C8B-B14F-4D97-AF65-F5344CB8AC3E}">
        <p14:creationId xmlns:p14="http://schemas.microsoft.com/office/powerpoint/2010/main" val="2769447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EA595D5-5869-6148-9488-6D37E4BF9202}"/>
              </a:ext>
            </a:extLst>
          </p:cNvPr>
          <p:cNvPicPr>
            <a:picLocks noChangeAspect="1"/>
          </p:cNvPicPr>
          <p:nvPr/>
        </p:nvPicPr>
        <p:blipFill>
          <a:blip r:embed="rId2"/>
          <a:stretch>
            <a:fillRect/>
          </a:stretch>
        </p:blipFill>
        <p:spPr>
          <a:xfrm>
            <a:off x="661496" y="973121"/>
            <a:ext cx="10678857" cy="5565458"/>
          </a:xfrm>
          <a:prstGeom prst="rect">
            <a:avLst/>
          </a:prstGeom>
        </p:spPr>
      </p:pic>
      <p:sp>
        <p:nvSpPr>
          <p:cNvPr id="9" name="Title 1">
            <a:extLst>
              <a:ext uri="{FF2B5EF4-FFF2-40B4-BE49-F238E27FC236}">
                <a16:creationId xmlns:a16="http://schemas.microsoft.com/office/drawing/2014/main" id="{98308832-C64C-BA43-B904-D0841B2A0DA5}"/>
              </a:ext>
            </a:extLst>
          </p:cNvPr>
          <p:cNvSpPr txBox="1">
            <a:spLocks/>
          </p:cNvSpPr>
          <p:nvPr/>
        </p:nvSpPr>
        <p:spPr>
          <a:xfrm>
            <a:off x="1143001" y="38965"/>
            <a:ext cx="9905998" cy="934156"/>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dirty="0"/>
              <a:t>President’s Report – Drawdown Rates</a:t>
            </a:r>
          </a:p>
        </p:txBody>
      </p:sp>
    </p:spTree>
    <p:extLst>
      <p:ext uri="{BB962C8B-B14F-4D97-AF65-F5344CB8AC3E}">
        <p14:creationId xmlns:p14="http://schemas.microsoft.com/office/powerpoint/2010/main" val="2799122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F650F-467D-2248-AD5E-35FF534393AD}"/>
              </a:ext>
            </a:extLst>
          </p:cNvPr>
          <p:cNvSpPr>
            <a:spLocks noGrp="1"/>
          </p:cNvSpPr>
          <p:nvPr>
            <p:ph type="title"/>
          </p:nvPr>
        </p:nvSpPr>
        <p:spPr>
          <a:xfrm>
            <a:off x="1141413" y="448567"/>
            <a:ext cx="9905998" cy="934156"/>
          </a:xfrm>
        </p:spPr>
        <p:txBody>
          <a:bodyPr>
            <a:normAutofit/>
          </a:bodyPr>
          <a:lstStyle/>
          <a:p>
            <a:pPr algn="ctr"/>
            <a:r>
              <a:rPr lang="en-US" dirty="0"/>
              <a:t>When Can We Pump???</a:t>
            </a:r>
          </a:p>
        </p:txBody>
      </p:sp>
      <p:sp>
        <p:nvSpPr>
          <p:cNvPr id="3" name="Content Placeholder 2">
            <a:extLst>
              <a:ext uri="{FF2B5EF4-FFF2-40B4-BE49-F238E27FC236}">
                <a16:creationId xmlns:a16="http://schemas.microsoft.com/office/drawing/2014/main" id="{494A04B9-1C0C-9649-89EA-1AEEB9CCE86B}"/>
              </a:ext>
            </a:extLst>
          </p:cNvPr>
          <p:cNvSpPr>
            <a:spLocks noGrp="1"/>
          </p:cNvSpPr>
          <p:nvPr>
            <p:ph idx="1"/>
          </p:nvPr>
        </p:nvSpPr>
        <p:spPr>
          <a:xfrm>
            <a:off x="1141413" y="1337899"/>
            <a:ext cx="10494775" cy="5336846"/>
          </a:xfrm>
        </p:spPr>
        <p:txBody>
          <a:bodyPr wrap="square">
            <a:spAutoFit/>
          </a:bodyPr>
          <a:lstStyle/>
          <a:p>
            <a:pPr>
              <a:buClr>
                <a:schemeClr val="tx2"/>
              </a:buClr>
            </a:pPr>
            <a:r>
              <a:rPr lang="en-US" dirty="0">
                <a:latin typeface="+mj-lt"/>
              </a:rPr>
              <a:t>When will the pumps turn on</a:t>
            </a:r>
          </a:p>
          <a:p>
            <a:pPr lvl="1">
              <a:buClr>
                <a:schemeClr val="tx2"/>
              </a:buClr>
            </a:pPr>
            <a:r>
              <a:rPr lang="en-US" dirty="0">
                <a:latin typeface="+mj-lt"/>
              </a:rPr>
              <a:t>Hopefully early next week</a:t>
            </a:r>
          </a:p>
          <a:p>
            <a:pPr>
              <a:buClr>
                <a:schemeClr val="tx2"/>
              </a:buClr>
            </a:pPr>
            <a:r>
              <a:rPr lang="en-US" dirty="0">
                <a:latin typeface="+mj-lt"/>
              </a:rPr>
              <a:t>Why can’t they turn on now</a:t>
            </a:r>
          </a:p>
          <a:p>
            <a:pPr lvl="1">
              <a:buClr>
                <a:schemeClr val="tx2"/>
              </a:buClr>
            </a:pPr>
            <a:r>
              <a:rPr lang="en-US" dirty="0">
                <a:latin typeface="+mj-lt"/>
              </a:rPr>
              <a:t>It was always estimated start up would be significant work after the filters are delivered: setting the units, processing piping equipment, discharge line placement, electrical connection to filter, system start-up</a:t>
            </a:r>
          </a:p>
          <a:p>
            <a:pPr>
              <a:buClr>
                <a:schemeClr val="tx2"/>
              </a:buClr>
            </a:pPr>
            <a:r>
              <a:rPr lang="en-US" dirty="0">
                <a:latin typeface="+mj-lt"/>
              </a:rPr>
              <a:t>System start up means the equipment manufacturer on site to properly ensure proper performance.</a:t>
            </a:r>
          </a:p>
          <a:p>
            <a:pPr>
              <a:buClr>
                <a:schemeClr val="tx2"/>
              </a:buClr>
            </a:pPr>
            <a:r>
              <a:rPr lang="en-US" dirty="0">
                <a:latin typeface="+mj-lt"/>
              </a:rPr>
              <a:t>Once start up is complete, pumping will begin the next business day to ensure time to chase down issues that may pop up when pumping begins.</a:t>
            </a:r>
          </a:p>
          <a:p>
            <a:pPr>
              <a:buClr>
                <a:schemeClr val="tx2"/>
              </a:buClr>
            </a:pPr>
            <a:r>
              <a:rPr lang="en-US" dirty="0">
                <a:latin typeface="+mj-lt"/>
              </a:rPr>
              <a:t>We need to make sure the set up and installation is 100% correct or the MDEQ can stop the pumping</a:t>
            </a:r>
          </a:p>
        </p:txBody>
      </p:sp>
    </p:spTree>
    <p:extLst>
      <p:ext uri="{BB962C8B-B14F-4D97-AF65-F5344CB8AC3E}">
        <p14:creationId xmlns:p14="http://schemas.microsoft.com/office/powerpoint/2010/main" val="217585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F650F-467D-2248-AD5E-35FF534393AD}"/>
              </a:ext>
            </a:extLst>
          </p:cNvPr>
          <p:cNvSpPr>
            <a:spLocks noGrp="1"/>
          </p:cNvSpPr>
          <p:nvPr>
            <p:ph type="title"/>
          </p:nvPr>
        </p:nvSpPr>
        <p:spPr>
          <a:xfrm>
            <a:off x="1141413" y="654755"/>
            <a:ext cx="10405128" cy="934156"/>
          </a:xfrm>
        </p:spPr>
        <p:txBody>
          <a:bodyPr>
            <a:normAutofit fontScale="90000"/>
          </a:bodyPr>
          <a:lstStyle/>
          <a:p>
            <a:r>
              <a:rPr lang="en-US" dirty="0"/>
              <a:t>Legal Lake Level and the Long Term Solution</a:t>
            </a:r>
          </a:p>
        </p:txBody>
      </p:sp>
      <p:sp>
        <p:nvSpPr>
          <p:cNvPr id="3" name="Content Placeholder 2">
            <a:extLst>
              <a:ext uri="{FF2B5EF4-FFF2-40B4-BE49-F238E27FC236}">
                <a16:creationId xmlns:a16="http://schemas.microsoft.com/office/drawing/2014/main" id="{494A04B9-1C0C-9649-89EA-1AEEB9CCE86B}"/>
              </a:ext>
            </a:extLst>
          </p:cNvPr>
          <p:cNvSpPr>
            <a:spLocks noGrp="1"/>
          </p:cNvSpPr>
          <p:nvPr>
            <p:ph idx="1"/>
          </p:nvPr>
        </p:nvSpPr>
        <p:spPr>
          <a:xfrm>
            <a:off x="1141413" y="2419284"/>
            <a:ext cx="9905998" cy="3133165"/>
          </a:xfrm>
        </p:spPr>
        <p:txBody>
          <a:bodyPr>
            <a:spAutoFit/>
          </a:bodyPr>
          <a:lstStyle/>
          <a:p>
            <a:pPr>
              <a:buClr>
                <a:schemeClr val="tx2"/>
              </a:buClr>
            </a:pPr>
            <a:r>
              <a:rPr lang="en-US" dirty="0"/>
              <a:t>We need a permanent fix </a:t>
            </a:r>
          </a:p>
          <a:p>
            <a:pPr>
              <a:buClr>
                <a:schemeClr val="tx2"/>
              </a:buClr>
            </a:pPr>
            <a:r>
              <a:rPr lang="en-US" dirty="0"/>
              <a:t>Forming a new committee and looking for volunteers</a:t>
            </a:r>
          </a:p>
          <a:p>
            <a:pPr>
              <a:buClr>
                <a:schemeClr val="tx2"/>
              </a:buClr>
            </a:pPr>
            <a:r>
              <a:rPr lang="en-US" dirty="0"/>
              <a:t>Purpose is to research and facilitate legal lake level process, the long term solution, and provide recommendation on how Eagle Lake should proceed </a:t>
            </a:r>
          </a:p>
          <a:p>
            <a:pPr>
              <a:buClr>
                <a:schemeClr val="tx2"/>
              </a:buClr>
            </a:pPr>
            <a:r>
              <a:rPr lang="en-US" dirty="0"/>
              <a:t>Committee will also serve as a liaison between the county and Eagle Lake</a:t>
            </a:r>
          </a:p>
        </p:txBody>
      </p:sp>
    </p:spTree>
    <p:extLst>
      <p:ext uri="{BB962C8B-B14F-4D97-AF65-F5344CB8AC3E}">
        <p14:creationId xmlns:p14="http://schemas.microsoft.com/office/powerpoint/2010/main" val="16355207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F650F-467D-2248-AD5E-35FF534393AD}"/>
              </a:ext>
            </a:extLst>
          </p:cNvPr>
          <p:cNvSpPr>
            <a:spLocks noGrp="1"/>
          </p:cNvSpPr>
          <p:nvPr>
            <p:ph type="title"/>
          </p:nvPr>
        </p:nvSpPr>
        <p:spPr>
          <a:xfrm>
            <a:off x="1141413" y="654755"/>
            <a:ext cx="9905998" cy="934156"/>
          </a:xfrm>
        </p:spPr>
        <p:txBody>
          <a:bodyPr/>
          <a:lstStyle/>
          <a:p>
            <a:r>
              <a:rPr lang="en-US" dirty="0"/>
              <a:t>Texas Township Updates</a:t>
            </a:r>
          </a:p>
        </p:txBody>
      </p:sp>
      <p:sp>
        <p:nvSpPr>
          <p:cNvPr id="3" name="Content Placeholder 2">
            <a:extLst>
              <a:ext uri="{FF2B5EF4-FFF2-40B4-BE49-F238E27FC236}">
                <a16:creationId xmlns:a16="http://schemas.microsoft.com/office/drawing/2014/main" id="{494A04B9-1C0C-9649-89EA-1AEEB9CCE86B}"/>
              </a:ext>
            </a:extLst>
          </p:cNvPr>
          <p:cNvSpPr>
            <a:spLocks noGrp="1"/>
          </p:cNvSpPr>
          <p:nvPr>
            <p:ph idx="1"/>
          </p:nvPr>
        </p:nvSpPr>
        <p:spPr>
          <a:xfrm>
            <a:off x="1141413" y="2105519"/>
            <a:ext cx="9905998" cy="3373231"/>
          </a:xfrm>
        </p:spPr>
        <p:txBody>
          <a:bodyPr>
            <a:spAutoFit/>
          </a:bodyPr>
          <a:lstStyle/>
          <a:p>
            <a:pPr>
              <a:buClr>
                <a:schemeClr val="tx2"/>
              </a:buClr>
            </a:pPr>
            <a:r>
              <a:rPr lang="en-US" dirty="0"/>
              <a:t>Waterfront Property Zoning - on hold</a:t>
            </a:r>
          </a:p>
          <a:p>
            <a:pPr>
              <a:buClr>
                <a:schemeClr val="tx2"/>
              </a:buClr>
            </a:pPr>
            <a:endParaRPr lang="en-US" dirty="0"/>
          </a:p>
          <a:p>
            <a:pPr>
              <a:buClr>
                <a:schemeClr val="tx2"/>
              </a:buClr>
            </a:pPr>
            <a:r>
              <a:rPr lang="en-US" dirty="0"/>
              <a:t>Updated Master Plan</a:t>
            </a:r>
          </a:p>
          <a:p>
            <a:pPr>
              <a:buClr>
                <a:schemeClr val="tx2"/>
              </a:buClr>
            </a:pPr>
            <a:endParaRPr lang="en-US" dirty="0"/>
          </a:p>
          <a:p>
            <a:pPr>
              <a:buClr>
                <a:schemeClr val="tx2"/>
              </a:buClr>
            </a:pPr>
            <a:r>
              <a:rPr lang="en-US" dirty="0"/>
              <a:t>6</a:t>
            </a:r>
            <a:r>
              <a:rPr lang="en-US" baseline="30000" dirty="0"/>
              <a:t>th</a:t>
            </a:r>
            <a:r>
              <a:rPr lang="en-US" dirty="0"/>
              <a:t> St Park - Board awarding contract at next meeting</a:t>
            </a:r>
          </a:p>
          <a:p>
            <a:pPr>
              <a:buClr>
                <a:schemeClr val="tx2"/>
              </a:buClr>
            </a:pPr>
            <a:endParaRPr lang="en-US" dirty="0"/>
          </a:p>
          <a:p>
            <a:pPr>
              <a:buClr>
                <a:schemeClr val="tx2"/>
              </a:buClr>
            </a:pPr>
            <a:r>
              <a:rPr lang="en-US" dirty="0"/>
              <a:t>6</a:t>
            </a:r>
            <a:r>
              <a:rPr lang="en-US" baseline="30000" dirty="0"/>
              <a:t>th</a:t>
            </a:r>
            <a:r>
              <a:rPr lang="en-US" dirty="0"/>
              <a:t> St Park - Construction will commence this summer</a:t>
            </a:r>
          </a:p>
        </p:txBody>
      </p:sp>
    </p:spTree>
    <p:extLst>
      <p:ext uri="{BB962C8B-B14F-4D97-AF65-F5344CB8AC3E}">
        <p14:creationId xmlns:p14="http://schemas.microsoft.com/office/powerpoint/2010/main" val="18724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F650F-467D-2248-AD5E-35FF534393AD}"/>
              </a:ext>
            </a:extLst>
          </p:cNvPr>
          <p:cNvSpPr>
            <a:spLocks noGrp="1"/>
          </p:cNvSpPr>
          <p:nvPr>
            <p:ph type="title"/>
          </p:nvPr>
        </p:nvSpPr>
        <p:spPr>
          <a:xfrm>
            <a:off x="1143001" y="3220987"/>
            <a:ext cx="9905998" cy="934156"/>
          </a:xfrm>
        </p:spPr>
        <p:txBody>
          <a:bodyPr>
            <a:normAutofit fontScale="90000"/>
          </a:bodyPr>
          <a:lstStyle/>
          <a:p>
            <a:pPr algn="ctr"/>
            <a:r>
              <a:rPr lang="en-US" dirty="0"/>
              <a:t>Trish Roberts</a:t>
            </a:r>
            <a:br>
              <a:rPr lang="en-US" dirty="0"/>
            </a:br>
            <a:br>
              <a:rPr lang="en-US" dirty="0"/>
            </a:br>
            <a:r>
              <a:rPr lang="en-US" dirty="0"/>
              <a:t>Special Assessment Districts</a:t>
            </a:r>
          </a:p>
        </p:txBody>
      </p:sp>
    </p:spTree>
    <p:extLst>
      <p:ext uri="{BB962C8B-B14F-4D97-AF65-F5344CB8AC3E}">
        <p14:creationId xmlns:p14="http://schemas.microsoft.com/office/powerpoint/2010/main" val="6525481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A4FCC2F-1B79-174D-8698-73A96573A163}"/>
              </a:ext>
            </a:extLst>
          </p:cNvPr>
          <p:cNvPicPr/>
          <p:nvPr/>
        </p:nvPicPr>
        <p:blipFill>
          <a:blip r:embed="rId2">
            <a:alphaModFix/>
            <a:extLst>
              <a:ext uri="{28A0092B-C50C-407E-A947-70E740481C1C}">
                <a14:useLocalDpi xmlns:a14="http://schemas.microsoft.com/office/drawing/2010/main" val="0"/>
              </a:ext>
            </a:extLst>
          </a:blip>
          <a:stretch>
            <a:fillRect/>
          </a:stretch>
        </p:blipFill>
        <p:spPr bwMode="auto">
          <a:xfrm>
            <a:off x="994233" y="1325879"/>
            <a:ext cx="4556823" cy="4932911"/>
          </a:xfrm>
          <a:prstGeom prst="rect">
            <a:avLst/>
          </a:prstGeom>
          <a:noFill/>
          <a:effectLst>
            <a:outerShdw blurRad="50800" dist="50800" dir="5400000" algn="ctr" rotWithShape="0">
              <a:schemeClr val="bg1">
                <a:alpha val="0"/>
              </a:schemeClr>
            </a:outerShdw>
            <a:reflection stA="0" endPos="65000" dist="50800" dir="5400000" sy="-100000" algn="bl" rotWithShape="0"/>
          </a:effectLst>
        </p:spPr>
      </p:pic>
      <p:pic>
        <p:nvPicPr>
          <p:cNvPr id="14" name="Picture 13">
            <a:extLst>
              <a:ext uri="{FF2B5EF4-FFF2-40B4-BE49-F238E27FC236}">
                <a16:creationId xmlns:a16="http://schemas.microsoft.com/office/drawing/2014/main" id="{94B52C4A-EAA2-5D40-883D-4A303C8EEFB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640946" y="1325879"/>
            <a:ext cx="4976013" cy="4932910"/>
          </a:xfrm>
          <a:prstGeom prst="rect">
            <a:avLst/>
          </a:prstGeom>
          <a:noFill/>
          <a:ln>
            <a:noFill/>
          </a:ln>
        </p:spPr>
      </p:pic>
      <p:sp>
        <p:nvSpPr>
          <p:cNvPr id="8" name="Title 7">
            <a:extLst>
              <a:ext uri="{FF2B5EF4-FFF2-40B4-BE49-F238E27FC236}">
                <a16:creationId xmlns:a16="http://schemas.microsoft.com/office/drawing/2014/main" id="{FA103E2A-3AFA-DA43-B6D0-CCEF31B02604}"/>
              </a:ext>
            </a:extLst>
          </p:cNvPr>
          <p:cNvSpPr>
            <a:spLocks noGrp="1"/>
          </p:cNvSpPr>
          <p:nvPr>
            <p:ph type="title"/>
          </p:nvPr>
        </p:nvSpPr>
        <p:spPr>
          <a:xfrm>
            <a:off x="609600" y="27710"/>
            <a:ext cx="10972800" cy="1143000"/>
          </a:xfrm>
        </p:spPr>
        <p:txBody>
          <a:bodyPr/>
          <a:lstStyle/>
          <a:p>
            <a:pPr algn="ctr"/>
            <a:r>
              <a:rPr lang="en-US" dirty="0"/>
              <a:t>Treasurer’s Report – SAD 1</a:t>
            </a:r>
          </a:p>
        </p:txBody>
      </p:sp>
      <p:sp>
        <p:nvSpPr>
          <p:cNvPr id="9" name="TextBox 8">
            <a:extLst>
              <a:ext uri="{FF2B5EF4-FFF2-40B4-BE49-F238E27FC236}">
                <a16:creationId xmlns:a16="http://schemas.microsoft.com/office/drawing/2014/main" id="{2E20A857-2420-EB4F-97B0-B86DCE3015DF}"/>
              </a:ext>
            </a:extLst>
          </p:cNvPr>
          <p:cNvSpPr txBox="1"/>
          <p:nvPr/>
        </p:nvSpPr>
        <p:spPr>
          <a:xfrm>
            <a:off x="2963905" y="6258790"/>
            <a:ext cx="806631" cy="461665"/>
          </a:xfrm>
          <a:prstGeom prst="rect">
            <a:avLst/>
          </a:prstGeom>
          <a:noFill/>
        </p:spPr>
        <p:txBody>
          <a:bodyPr wrap="none" rtlCol="0">
            <a:spAutoFit/>
          </a:bodyPr>
          <a:lstStyle/>
          <a:p>
            <a:r>
              <a:rPr lang="en-US" sz="2400" dirty="0">
                <a:solidFill>
                  <a:schemeClr val="tx2"/>
                </a:solidFill>
                <a:latin typeface="+mj-lt"/>
              </a:rPr>
              <a:t>2018</a:t>
            </a:r>
          </a:p>
        </p:txBody>
      </p:sp>
      <p:sp>
        <p:nvSpPr>
          <p:cNvPr id="18" name="TextBox 17">
            <a:extLst>
              <a:ext uri="{FF2B5EF4-FFF2-40B4-BE49-F238E27FC236}">
                <a16:creationId xmlns:a16="http://schemas.microsoft.com/office/drawing/2014/main" id="{9FE32B35-5A7C-D54B-AF32-0D5339E14A3F}"/>
              </a:ext>
            </a:extLst>
          </p:cNvPr>
          <p:cNvSpPr txBox="1"/>
          <p:nvPr/>
        </p:nvSpPr>
        <p:spPr>
          <a:xfrm>
            <a:off x="8688690" y="6258789"/>
            <a:ext cx="806631" cy="461665"/>
          </a:xfrm>
          <a:prstGeom prst="rect">
            <a:avLst/>
          </a:prstGeom>
          <a:noFill/>
        </p:spPr>
        <p:txBody>
          <a:bodyPr wrap="none" rtlCol="0">
            <a:spAutoFit/>
          </a:bodyPr>
          <a:lstStyle/>
          <a:p>
            <a:r>
              <a:rPr lang="en-US" sz="2400" dirty="0">
                <a:solidFill>
                  <a:schemeClr val="tx2"/>
                </a:solidFill>
                <a:latin typeface="+mj-lt"/>
              </a:rPr>
              <a:t>2019</a:t>
            </a:r>
          </a:p>
        </p:txBody>
      </p:sp>
    </p:spTree>
    <p:extLst>
      <p:ext uri="{BB962C8B-B14F-4D97-AF65-F5344CB8AC3E}">
        <p14:creationId xmlns:p14="http://schemas.microsoft.com/office/powerpoint/2010/main" val="1048187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231B489-020E-1F4C-9D91-931B9CBF16F4}"/>
              </a:ext>
            </a:extLst>
          </p:cNvPr>
          <p:cNvSpPr>
            <a:spLocks noGrp="1"/>
          </p:cNvSpPr>
          <p:nvPr>
            <p:ph type="title"/>
          </p:nvPr>
        </p:nvSpPr>
        <p:spPr>
          <a:xfrm>
            <a:off x="609600" y="704088"/>
            <a:ext cx="10972800" cy="672391"/>
          </a:xfrm>
        </p:spPr>
        <p:txBody>
          <a:bodyPr>
            <a:normAutofit fontScale="90000"/>
          </a:bodyPr>
          <a:lstStyle/>
          <a:p>
            <a:r>
              <a:rPr lang="en-US" dirty="0"/>
              <a:t>Agenda</a:t>
            </a:r>
          </a:p>
        </p:txBody>
      </p:sp>
      <p:sp>
        <p:nvSpPr>
          <p:cNvPr id="3" name="Content Placeholder 2">
            <a:extLst>
              <a:ext uri="{FF2B5EF4-FFF2-40B4-BE49-F238E27FC236}">
                <a16:creationId xmlns:a16="http://schemas.microsoft.com/office/drawing/2014/main" id="{494A04B9-1C0C-9649-89EA-1AEEB9CCE86B}"/>
              </a:ext>
            </a:extLst>
          </p:cNvPr>
          <p:cNvSpPr>
            <a:spLocks noGrp="1"/>
          </p:cNvSpPr>
          <p:nvPr>
            <p:ph idx="1"/>
          </p:nvPr>
        </p:nvSpPr>
        <p:spPr>
          <a:xfrm>
            <a:off x="6779487" y="1040283"/>
            <a:ext cx="4174840" cy="5687711"/>
          </a:xfrm>
        </p:spPr>
        <p:txBody>
          <a:bodyPr wrap="square">
            <a:spAutoFit/>
          </a:bodyPr>
          <a:lstStyle/>
          <a:p>
            <a:pPr>
              <a:buClr>
                <a:schemeClr val="tx2"/>
              </a:buClr>
              <a:buFont typeface="Wingdings 2" pitchFamily="2" charset="2"/>
              <a:buChar char=""/>
            </a:pPr>
            <a:r>
              <a:rPr lang="en-US" sz="1800" dirty="0"/>
              <a:t>Opening Welcome</a:t>
            </a:r>
          </a:p>
          <a:p>
            <a:pPr>
              <a:buClr>
                <a:schemeClr val="tx2"/>
              </a:buClr>
              <a:buFont typeface="Wingdings 2" pitchFamily="2" charset="2"/>
              <a:buChar char=""/>
            </a:pPr>
            <a:r>
              <a:rPr lang="en-US" sz="1800" dirty="0"/>
              <a:t>Minutes From Last Annual Meeting</a:t>
            </a:r>
          </a:p>
          <a:p>
            <a:pPr>
              <a:buClr>
                <a:schemeClr val="tx2"/>
              </a:buClr>
              <a:buFont typeface="Wingdings 2" pitchFamily="2" charset="2"/>
              <a:buChar char=""/>
            </a:pPr>
            <a:r>
              <a:rPr lang="en-US" sz="1800" dirty="0"/>
              <a:t>Nominations for Directors</a:t>
            </a:r>
          </a:p>
          <a:p>
            <a:pPr>
              <a:buClr>
                <a:schemeClr val="tx2"/>
              </a:buClr>
              <a:buFont typeface="Wingdings 2" pitchFamily="2" charset="2"/>
              <a:buChar char=""/>
            </a:pPr>
            <a:r>
              <a:rPr lang="en-US" sz="1800" dirty="0"/>
              <a:t>Election of Directors</a:t>
            </a:r>
          </a:p>
          <a:p>
            <a:pPr>
              <a:buClr>
                <a:schemeClr val="tx2"/>
              </a:buClr>
              <a:buFont typeface="Wingdings 2" pitchFamily="2" charset="2"/>
              <a:buChar char=""/>
            </a:pPr>
            <a:r>
              <a:rPr lang="en-US" sz="1800" dirty="0"/>
              <a:t>President’s Report</a:t>
            </a:r>
          </a:p>
          <a:p>
            <a:pPr>
              <a:buClr>
                <a:schemeClr val="tx2"/>
              </a:buClr>
              <a:buFont typeface="Wingdings 2" pitchFamily="2" charset="2"/>
              <a:buChar char=""/>
            </a:pPr>
            <a:r>
              <a:rPr lang="en-US" sz="1800" dirty="0"/>
              <a:t>Trish Roberts - SADs</a:t>
            </a:r>
          </a:p>
          <a:p>
            <a:pPr>
              <a:buClr>
                <a:schemeClr val="tx2"/>
              </a:buClr>
              <a:buFont typeface="Wingdings 2" pitchFamily="2" charset="2"/>
              <a:buChar char=""/>
            </a:pPr>
            <a:r>
              <a:rPr lang="en-US" sz="1800" dirty="0"/>
              <a:t>Treasurer’s Report</a:t>
            </a:r>
          </a:p>
          <a:p>
            <a:pPr>
              <a:buClr>
                <a:schemeClr val="tx2"/>
              </a:buClr>
              <a:buFont typeface="Wingdings 2" pitchFamily="2" charset="2"/>
              <a:buChar char=""/>
            </a:pPr>
            <a:r>
              <a:rPr lang="en-US" sz="1800" dirty="0"/>
              <a:t>Old Business</a:t>
            </a:r>
          </a:p>
          <a:p>
            <a:pPr lvl="1">
              <a:buClr>
                <a:schemeClr val="tx2"/>
              </a:buClr>
              <a:buFont typeface="Wingdings 2" pitchFamily="2" charset="2"/>
              <a:buChar char=""/>
            </a:pPr>
            <a:r>
              <a:rPr lang="en-US" sz="1800" dirty="0"/>
              <a:t>Committee Reports</a:t>
            </a:r>
          </a:p>
          <a:p>
            <a:pPr lvl="2">
              <a:buClr>
                <a:schemeClr val="tx2"/>
              </a:buClr>
              <a:buFont typeface="Wingdings 2" pitchFamily="2" charset="2"/>
              <a:buChar char=""/>
            </a:pPr>
            <a:r>
              <a:rPr lang="en-US" sz="1800" dirty="0"/>
              <a:t>Lake Quality</a:t>
            </a:r>
          </a:p>
          <a:p>
            <a:pPr lvl="2">
              <a:buClr>
                <a:schemeClr val="tx2"/>
              </a:buClr>
              <a:buFont typeface="Wingdings 2" pitchFamily="2" charset="2"/>
              <a:buChar char=""/>
            </a:pPr>
            <a:r>
              <a:rPr lang="en-US" sz="1800" dirty="0"/>
              <a:t>Safety and Legal</a:t>
            </a:r>
          </a:p>
          <a:p>
            <a:pPr lvl="2">
              <a:buClr>
                <a:schemeClr val="tx2"/>
              </a:buClr>
              <a:buFont typeface="Wingdings 2" pitchFamily="2" charset="2"/>
              <a:buChar char=""/>
            </a:pPr>
            <a:r>
              <a:rPr lang="en-US" sz="1800" dirty="0"/>
              <a:t>Membership </a:t>
            </a:r>
          </a:p>
          <a:p>
            <a:pPr lvl="2">
              <a:buClr>
                <a:schemeClr val="tx2"/>
              </a:buClr>
              <a:buFont typeface="Wingdings 2" pitchFamily="2" charset="2"/>
              <a:buChar char=""/>
            </a:pPr>
            <a:r>
              <a:rPr lang="en-US" sz="1800" dirty="0"/>
              <a:t>Communications</a:t>
            </a:r>
          </a:p>
          <a:p>
            <a:pPr>
              <a:buClr>
                <a:schemeClr val="tx2"/>
              </a:buClr>
              <a:buFont typeface="Wingdings 2" pitchFamily="2" charset="2"/>
              <a:buChar char=""/>
            </a:pPr>
            <a:r>
              <a:rPr lang="en-US" sz="1800" dirty="0"/>
              <a:t>New Business</a:t>
            </a:r>
          </a:p>
          <a:p>
            <a:pPr lvl="1">
              <a:buClr>
                <a:schemeClr val="tx2"/>
              </a:buClr>
              <a:buFont typeface="Wingdings 2" pitchFamily="2" charset="2"/>
              <a:buChar char=""/>
            </a:pPr>
            <a:r>
              <a:rPr lang="en-US" sz="1800" dirty="0"/>
              <a:t>Election Results</a:t>
            </a:r>
          </a:p>
          <a:p>
            <a:pPr>
              <a:buClr>
                <a:schemeClr val="tx2"/>
              </a:buClr>
              <a:buFont typeface="Wingdings 2" pitchFamily="2" charset="2"/>
              <a:buChar char=""/>
            </a:pPr>
            <a:r>
              <a:rPr lang="en-US" sz="1800" dirty="0"/>
              <a:t>Questions and Answers</a:t>
            </a:r>
          </a:p>
          <a:p>
            <a:pPr>
              <a:buClr>
                <a:schemeClr val="tx2"/>
              </a:buClr>
              <a:buFont typeface="Wingdings 2" pitchFamily="2" charset="2"/>
              <a:buChar char=""/>
            </a:pPr>
            <a:r>
              <a:rPr lang="en-US" sz="1800" dirty="0"/>
              <a:t>Adjournment</a:t>
            </a:r>
          </a:p>
        </p:txBody>
      </p:sp>
      <p:pic>
        <p:nvPicPr>
          <p:cNvPr id="5" name="Picture 4">
            <a:extLst>
              <a:ext uri="{FF2B5EF4-FFF2-40B4-BE49-F238E27FC236}">
                <a16:creationId xmlns:a16="http://schemas.microsoft.com/office/drawing/2014/main" id="{2E0D430F-AE90-6645-9B3A-265E371148FB}"/>
              </a:ext>
            </a:extLst>
          </p:cNvPr>
          <p:cNvPicPr>
            <a:picLocks noChangeAspect="1"/>
          </p:cNvPicPr>
          <p:nvPr/>
        </p:nvPicPr>
        <p:blipFill>
          <a:blip r:embed="rId2"/>
          <a:stretch>
            <a:fillRect/>
          </a:stretch>
        </p:blipFill>
        <p:spPr>
          <a:xfrm>
            <a:off x="1641588" y="1376479"/>
            <a:ext cx="3646489" cy="4861986"/>
          </a:xfrm>
          <a:prstGeom prst="rect">
            <a:avLst/>
          </a:prstGeom>
        </p:spPr>
      </p:pic>
    </p:spTree>
    <p:extLst>
      <p:ext uri="{BB962C8B-B14F-4D97-AF65-F5344CB8AC3E}">
        <p14:creationId xmlns:p14="http://schemas.microsoft.com/office/powerpoint/2010/main" val="36900769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94646CB-6F5E-804B-A7B1-2520DB0B0FA1}"/>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955107" y="1170710"/>
            <a:ext cx="4824226" cy="5039127"/>
          </a:xfrm>
          <a:prstGeom prst="rect">
            <a:avLst/>
          </a:prstGeom>
          <a:noFill/>
          <a:effectLst/>
        </p:spPr>
      </p:pic>
      <p:pic>
        <p:nvPicPr>
          <p:cNvPr id="33" name="Picture 32">
            <a:extLst>
              <a:ext uri="{FF2B5EF4-FFF2-40B4-BE49-F238E27FC236}">
                <a16:creationId xmlns:a16="http://schemas.microsoft.com/office/drawing/2014/main" id="{04871101-2B13-9146-AE64-832F4C92ABD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679892" y="1170710"/>
            <a:ext cx="4824226" cy="5039127"/>
          </a:xfrm>
          <a:prstGeom prst="rect">
            <a:avLst/>
          </a:prstGeom>
          <a:noFill/>
          <a:ln>
            <a:noFill/>
          </a:ln>
        </p:spPr>
      </p:pic>
      <p:sp>
        <p:nvSpPr>
          <p:cNvPr id="35" name="Title 7">
            <a:extLst>
              <a:ext uri="{FF2B5EF4-FFF2-40B4-BE49-F238E27FC236}">
                <a16:creationId xmlns:a16="http://schemas.microsoft.com/office/drawing/2014/main" id="{DDF1960E-FA12-B744-857D-BC5A0662C34D}"/>
              </a:ext>
            </a:extLst>
          </p:cNvPr>
          <p:cNvSpPr txBox="1">
            <a:spLocks/>
          </p:cNvSpPr>
          <p:nvPr/>
        </p:nvSpPr>
        <p:spPr>
          <a:xfrm>
            <a:off x="609600" y="27710"/>
            <a:ext cx="109728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dirty="0"/>
              <a:t>Treasurer’s Report – SAD 2</a:t>
            </a:r>
          </a:p>
        </p:txBody>
      </p:sp>
      <p:sp>
        <p:nvSpPr>
          <p:cNvPr id="37" name="TextBox 36">
            <a:extLst>
              <a:ext uri="{FF2B5EF4-FFF2-40B4-BE49-F238E27FC236}">
                <a16:creationId xmlns:a16="http://schemas.microsoft.com/office/drawing/2014/main" id="{3876B122-C451-B343-ABC7-EA8C38B20B58}"/>
              </a:ext>
            </a:extLst>
          </p:cNvPr>
          <p:cNvSpPr txBox="1"/>
          <p:nvPr/>
        </p:nvSpPr>
        <p:spPr>
          <a:xfrm>
            <a:off x="2963905" y="6258790"/>
            <a:ext cx="806631" cy="461665"/>
          </a:xfrm>
          <a:prstGeom prst="rect">
            <a:avLst/>
          </a:prstGeom>
          <a:noFill/>
        </p:spPr>
        <p:txBody>
          <a:bodyPr wrap="none" rtlCol="0">
            <a:spAutoFit/>
          </a:bodyPr>
          <a:lstStyle/>
          <a:p>
            <a:r>
              <a:rPr lang="en-US" sz="2400" dirty="0">
                <a:solidFill>
                  <a:schemeClr val="tx2"/>
                </a:solidFill>
                <a:latin typeface="+mj-lt"/>
              </a:rPr>
              <a:t>2018</a:t>
            </a:r>
          </a:p>
        </p:txBody>
      </p:sp>
      <p:sp>
        <p:nvSpPr>
          <p:cNvPr id="39" name="TextBox 38">
            <a:extLst>
              <a:ext uri="{FF2B5EF4-FFF2-40B4-BE49-F238E27FC236}">
                <a16:creationId xmlns:a16="http://schemas.microsoft.com/office/drawing/2014/main" id="{5953BD82-30DE-EE44-86A3-550515D8AD92}"/>
              </a:ext>
            </a:extLst>
          </p:cNvPr>
          <p:cNvSpPr txBox="1"/>
          <p:nvPr/>
        </p:nvSpPr>
        <p:spPr>
          <a:xfrm>
            <a:off x="8688690" y="6258789"/>
            <a:ext cx="806631" cy="461665"/>
          </a:xfrm>
          <a:prstGeom prst="rect">
            <a:avLst/>
          </a:prstGeom>
          <a:noFill/>
        </p:spPr>
        <p:txBody>
          <a:bodyPr wrap="none" rtlCol="0">
            <a:spAutoFit/>
          </a:bodyPr>
          <a:lstStyle/>
          <a:p>
            <a:r>
              <a:rPr lang="en-US" sz="2400" dirty="0">
                <a:solidFill>
                  <a:schemeClr val="tx2"/>
                </a:solidFill>
                <a:latin typeface="+mj-lt"/>
              </a:rPr>
              <a:t>2019</a:t>
            </a:r>
          </a:p>
        </p:txBody>
      </p:sp>
    </p:spTree>
    <p:extLst>
      <p:ext uri="{BB962C8B-B14F-4D97-AF65-F5344CB8AC3E}">
        <p14:creationId xmlns:p14="http://schemas.microsoft.com/office/powerpoint/2010/main" val="19131471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Title 7">
            <a:extLst>
              <a:ext uri="{FF2B5EF4-FFF2-40B4-BE49-F238E27FC236}">
                <a16:creationId xmlns:a16="http://schemas.microsoft.com/office/drawing/2014/main" id="{DDF1960E-FA12-B744-857D-BC5A0662C34D}"/>
              </a:ext>
            </a:extLst>
          </p:cNvPr>
          <p:cNvSpPr txBox="1">
            <a:spLocks/>
          </p:cNvSpPr>
          <p:nvPr/>
        </p:nvSpPr>
        <p:spPr>
          <a:xfrm>
            <a:off x="609600" y="27710"/>
            <a:ext cx="109728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dirty="0"/>
              <a:t>Treasurer’s Report – ELTA</a:t>
            </a:r>
          </a:p>
        </p:txBody>
      </p:sp>
      <p:sp>
        <p:nvSpPr>
          <p:cNvPr id="37" name="TextBox 36">
            <a:extLst>
              <a:ext uri="{FF2B5EF4-FFF2-40B4-BE49-F238E27FC236}">
                <a16:creationId xmlns:a16="http://schemas.microsoft.com/office/drawing/2014/main" id="{3876B122-C451-B343-ABC7-EA8C38B20B58}"/>
              </a:ext>
            </a:extLst>
          </p:cNvPr>
          <p:cNvSpPr txBox="1"/>
          <p:nvPr/>
        </p:nvSpPr>
        <p:spPr>
          <a:xfrm>
            <a:off x="2963905" y="6258790"/>
            <a:ext cx="806631" cy="461665"/>
          </a:xfrm>
          <a:prstGeom prst="rect">
            <a:avLst/>
          </a:prstGeom>
          <a:noFill/>
        </p:spPr>
        <p:txBody>
          <a:bodyPr wrap="none" rtlCol="0">
            <a:spAutoFit/>
          </a:bodyPr>
          <a:lstStyle/>
          <a:p>
            <a:r>
              <a:rPr lang="en-US" sz="2400" dirty="0">
                <a:solidFill>
                  <a:schemeClr val="tx2"/>
                </a:solidFill>
                <a:latin typeface="+mj-lt"/>
              </a:rPr>
              <a:t>2018</a:t>
            </a:r>
          </a:p>
        </p:txBody>
      </p:sp>
      <p:sp>
        <p:nvSpPr>
          <p:cNvPr id="39" name="TextBox 38">
            <a:extLst>
              <a:ext uri="{FF2B5EF4-FFF2-40B4-BE49-F238E27FC236}">
                <a16:creationId xmlns:a16="http://schemas.microsoft.com/office/drawing/2014/main" id="{5953BD82-30DE-EE44-86A3-550515D8AD92}"/>
              </a:ext>
            </a:extLst>
          </p:cNvPr>
          <p:cNvSpPr txBox="1"/>
          <p:nvPr/>
        </p:nvSpPr>
        <p:spPr>
          <a:xfrm>
            <a:off x="8688690" y="6258789"/>
            <a:ext cx="806631" cy="461665"/>
          </a:xfrm>
          <a:prstGeom prst="rect">
            <a:avLst/>
          </a:prstGeom>
          <a:noFill/>
        </p:spPr>
        <p:txBody>
          <a:bodyPr wrap="none" rtlCol="0">
            <a:spAutoFit/>
          </a:bodyPr>
          <a:lstStyle/>
          <a:p>
            <a:r>
              <a:rPr lang="en-US" sz="2400" dirty="0">
                <a:solidFill>
                  <a:schemeClr val="tx2"/>
                </a:solidFill>
                <a:latin typeface="+mj-lt"/>
              </a:rPr>
              <a:t>2019</a:t>
            </a:r>
          </a:p>
        </p:txBody>
      </p:sp>
      <p:pic>
        <p:nvPicPr>
          <p:cNvPr id="7" name="Picture 6">
            <a:extLst>
              <a:ext uri="{FF2B5EF4-FFF2-40B4-BE49-F238E27FC236}">
                <a16:creationId xmlns:a16="http://schemas.microsoft.com/office/drawing/2014/main" id="{8B4A3474-94C9-6C46-9AB9-DF22FD458BE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93420" y="1170709"/>
            <a:ext cx="4547599" cy="5039127"/>
          </a:xfrm>
          <a:prstGeom prst="rect">
            <a:avLst/>
          </a:prstGeom>
          <a:noFill/>
          <a:ln>
            <a:noFill/>
          </a:ln>
        </p:spPr>
      </p:pic>
      <p:pic>
        <p:nvPicPr>
          <p:cNvPr id="9" name="Picture 8">
            <a:extLst>
              <a:ext uri="{FF2B5EF4-FFF2-40B4-BE49-F238E27FC236}">
                <a16:creationId xmlns:a16="http://schemas.microsoft.com/office/drawing/2014/main" id="{C181C22A-7197-574C-9A2B-3D1562F764F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823571" y="1170709"/>
            <a:ext cx="4547599" cy="5039127"/>
          </a:xfrm>
          <a:prstGeom prst="rect">
            <a:avLst/>
          </a:prstGeom>
          <a:noFill/>
          <a:ln>
            <a:noFill/>
          </a:ln>
        </p:spPr>
      </p:pic>
    </p:spTree>
    <p:extLst>
      <p:ext uri="{BB962C8B-B14F-4D97-AF65-F5344CB8AC3E}">
        <p14:creationId xmlns:p14="http://schemas.microsoft.com/office/powerpoint/2010/main" val="33851258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F650F-467D-2248-AD5E-35FF534393AD}"/>
              </a:ext>
            </a:extLst>
          </p:cNvPr>
          <p:cNvSpPr>
            <a:spLocks noGrp="1"/>
          </p:cNvSpPr>
          <p:nvPr>
            <p:ph type="title"/>
          </p:nvPr>
        </p:nvSpPr>
        <p:spPr>
          <a:xfrm>
            <a:off x="646111" y="452718"/>
            <a:ext cx="9404723" cy="963388"/>
          </a:xfrm>
        </p:spPr>
        <p:txBody>
          <a:bodyPr/>
          <a:lstStyle/>
          <a:p>
            <a:r>
              <a:rPr lang="en-US" dirty="0"/>
              <a:t>Lake Quality Committee</a:t>
            </a:r>
            <a:endParaRPr lang="en-US" sz="3200" dirty="0"/>
          </a:p>
        </p:txBody>
      </p:sp>
      <p:sp>
        <p:nvSpPr>
          <p:cNvPr id="3" name="Content Placeholder 2">
            <a:extLst>
              <a:ext uri="{FF2B5EF4-FFF2-40B4-BE49-F238E27FC236}">
                <a16:creationId xmlns:a16="http://schemas.microsoft.com/office/drawing/2014/main" id="{494A04B9-1C0C-9649-89EA-1AEEB9CCE86B}"/>
              </a:ext>
            </a:extLst>
          </p:cNvPr>
          <p:cNvSpPr>
            <a:spLocks noGrp="1"/>
          </p:cNvSpPr>
          <p:nvPr>
            <p:ph idx="1"/>
          </p:nvPr>
        </p:nvSpPr>
        <p:spPr>
          <a:xfrm>
            <a:off x="1104293" y="1748052"/>
            <a:ext cx="8946541" cy="4539672"/>
          </a:xfrm>
        </p:spPr>
        <p:txBody>
          <a:bodyPr>
            <a:normAutofit/>
          </a:bodyPr>
          <a:lstStyle/>
          <a:p>
            <a:pPr>
              <a:buClr>
                <a:schemeClr val="tx2"/>
              </a:buClr>
              <a:buFont typeface="Arial" panose="020B0604020202020204" pitchFamily="34" charset="0"/>
              <a:buChar char="•"/>
            </a:pPr>
            <a:r>
              <a:rPr lang="en-US" dirty="0"/>
              <a:t>Aeration System Update (sites, equipment, electric)</a:t>
            </a:r>
          </a:p>
          <a:p>
            <a:pPr>
              <a:buClr>
                <a:schemeClr val="tx2"/>
              </a:buClr>
              <a:buFont typeface="Arial" panose="020B0604020202020204" pitchFamily="34" charset="0"/>
              <a:buChar char="•"/>
            </a:pPr>
            <a:endParaRPr lang="en-US" dirty="0"/>
          </a:p>
          <a:p>
            <a:pPr>
              <a:buClr>
                <a:schemeClr val="tx2"/>
              </a:buClr>
              <a:buFont typeface="Arial" panose="020B0604020202020204" pitchFamily="34" charset="0"/>
              <a:buChar char="•"/>
            </a:pPr>
            <a:r>
              <a:rPr lang="en-US" dirty="0"/>
              <a:t>Lake Survey (May 10</a:t>
            </a:r>
            <a:r>
              <a:rPr lang="en-US" baseline="30000" dirty="0"/>
              <a:t>th</a:t>
            </a:r>
            <a:r>
              <a:rPr lang="en-US" dirty="0"/>
              <a:t>)</a:t>
            </a:r>
          </a:p>
          <a:p>
            <a:pPr>
              <a:buClr>
                <a:schemeClr val="tx2"/>
              </a:buClr>
              <a:buFont typeface="Arial" panose="020B0604020202020204" pitchFamily="34" charset="0"/>
              <a:buChar char="•"/>
            </a:pPr>
            <a:endParaRPr lang="en-US" dirty="0"/>
          </a:p>
          <a:p>
            <a:pPr>
              <a:buClr>
                <a:schemeClr val="tx2"/>
              </a:buClr>
              <a:buFont typeface="Arial" panose="020B0604020202020204" pitchFamily="34" charset="0"/>
              <a:buChar char="•"/>
            </a:pPr>
            <a:r>
              <a:rPr lang="en-US" dirty="0"/>
              <a:t>Bio-Augmentation Plan</a:t>
            </a:r>
          </a:p>
          <a:p>
            <a:pPr>
              <a:buClr>
                <a:schemeClr val="tx2"/>
              </a:buClr>
              <a:buFont typeface="Arial" panose="020B0604020202020204" pitchFamily="34" charset="0"/>
              <a:buChar char="•"/>
            </a:pPr>
            <a:endParaRPr lang="en-US" dirty="0"/>
          </a:p>
          <a:p>
            <a:pPr>
              <a:buClr>
                <a:schemeClr val="tx2"/>
              </a:buClr>
              <a:buFont typeface="Arial" panose="020B0604020202020204" pitchFamily="34" charset="0"/>
              <a:buChar char="•"/>
            </a:pPr>
            <a:r>
              <a:rPr lang="en-US" dirty="0"/>
              <a:t>Goose Roundup</a:t>
            </a:r>
          </a:p>
          <a:p>
            <a:pPr>
              <a:buClr>
                <a:schemeClr val="tx2"/>
              </a:buClr>
              <a:buFont typeface="Arial" panose="020B0604020202020204" pitchFamily="34" charset="0"/>
              <a:buChar char="•"/>
            </a:pPr>
            <a:endParaRPr lang="en-US" dirty="0"/>
          </a:p>
          <a:p>
            <a:pPr>
              <a:buClr>
                <a:schemeClr val="tx2"/>
              </a:buClr>
              <a:buFont typeface="Arial" panose="020B0604020202020204" pitchFamily="34" charset="0"/>
              <a:buChar char="•"/>
            </a:pPr>
            <a:r>
              <a:rPr lang="en-US" dirty="0"/>
              <a:t>Purple Loosestrife</a:t>
            </a:r>
          </a:p>
        </p:txBody>
      </p:sp>
    </p:spTree>
    <p:extLst>
      <p:ext uri="{BB962C8B-B14F-4D97-AF65-F5344CB8AC3E}">
        <p14:creationId xmlns:p14="http://schemas.microsoft.com/office/powerpoint/2010/main" val="14441860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F650F-467D-2248-AD5E-35FF534393AD}"/>
              </a:ext>
            </a:extLst>
          </p:cNvPr>
          <p:cNvSpPr>
            <a:spLocks noGrp="1"/>
          </p:cNvSpPr>
          <p:nvPr>
            <p:ph type="title"/>
          </p:nvPr>
        </p:nvSpPr>
        <p:spPr>
          <a:xfrm>
            <a:off x="1644754" y="304799"/>
            <a:ext cx="8902492" cy="864957"/>
          </a:xfrm>
        </p:spPr>
        <p:txBody>
          <a:bodyPr/>
          <a:lstStyle/>
          <a:p>
            <a:pPr algn="ctr"/>
            <a:r>
              <a:rPr lang="en-US" dirty="0"/>
              <a:t>Legal and Safety Committee</a:t>
            </a:r>
            <a:endParaRPr lang="en-US" sz="32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94A04B9-1C0C-9649-89EA-1AEEB9CCE86B}"/>
              </a:ext>
            </a:extLst>
          </p:cNvPr>
          <p:cNvSpPr>
            <a:spLocks noGrp="1"/>
          </p:cNvSpPr>
          <p:nvPr>
            <p:ph idx="1"/>
          </p:nvPr>
        </p:nvSpPr>
        <p:spPr>
          <a:xfrm>
            <a:off x="898321" y="1537486"/>
            <a:ext cx="10276780" cy="4241519"/>
          </a:xfrm>
        </p:spPr>
        <p:txBody>
          <a:bodyPr>
            <a:normAutofit fontScale="62500" lnSpcReduction="20000"/>
          </a:bodyPr>
          <a:lstStyle/>
          <a:p>
            <a:pPr marL="0" indent="0" algn="ctr">
              <a:buNone/>
            </a:pPr>
            <a:r>
              <a:rPr lang="en-US" b="1" dirty="0"/>
              <a:t>New Boating and Fishing Laws to Prevent the Introduction and Spread of Invasive Species</a:t>
            </a:r>
            <a:endParaRPr lang="en-US" dirty="0"/>
          </a:p>
          <a:p>
            <a:pPr marL="0" indent="0" algn="ctr">
              <a:buNone/>
            </a:pPr>
            <a:r>
              <a:rPr lang="en-US" dirty="0"/>
              <a:t>Michigan’s Natural Resources and Environmental Protection Act(Act 451 of 1994) Part 413hasamended with changes for boaters and anglers that take effect March 21, 2019. The changes are intended to strengthen protection for Michigan waterways against the introduction and spread of aquatic invasive species.</a:t>
            </a:r>
          </a:p>
          <a:p>
            <a:endParaRPr lang="en-US" b="1" dirty="0"/>
          </a:p>
          <a:p>
            <a:pPr marL="0" indent="0" algn="ctr">
              <a:buNone/>
            </a:pPr>
            <a:r>
              <a:rPr lang="en-US" b="1" dirty="0"/>
              <a:t>What boaters need to know:</a:t>
            </a:r>
            <a:endParaRPr lang="en-US" dirty="0"/>
          </a:p>
          <a:p>
            <a:pPr marL="0" indent="0" algn="ctr">
              <a:buNone/>
            </a:pPr>
            <a:r>
              <a:rPr lang="en-US" dirty="0"/>
              <a:t>Prior to the amendment, the law only required that a person not place watercraft or trailers in the waters of Michigan if an aquatic plant is attached. In addition to this requirement, the new changes require all of the following prior to transporting any watercraft over land:</a:t>
            </a:r>
          </a:p>
          <a:p>
            <a:pPr lvl="1"/>
            <a:r>
              <a:rPr lang="en-US" dirty="0"/>
              <a:t>Removing all drain plugs from bilges, ballast tanks, and live wells.</a:t>
            </a:r>
          </a:p>
          <a:p>
            <a:pPr lvl="1"/>
            <a:r>
              <a:rPr lang="en-US" dirty="0"/>
              <a:t>Draining all water from any live wells and bilges.</a:t>
            </a:r>
          </a:p>
          <a:p>
            <a:pPr lvl="1"/>
            <a:r>
              <a:rPr lang="en-US" dirty="0"/>
              <a:t>Ensuring that the watercraft, trailer, and any conveyance used to transport the watercraft or trailer are free of aquatic organisms, including plants.</a:t>
            </a:r>
          </a:p>
          <a:p>
            <a:pPr lvl="1"/>
            <a:r>
              <a:rPr lang="en-US" dirty="0"/>
              <a:t>This means that after trailering boats and before getting on the road, boaters must pull plugs, drain water and remove plants and debris.</a:t>
            </a:r>
          </a:p>
          <a:p>
            <a:pPr marL="0" indent="0">
              <a:buNone/>
            </a:pPr>
            <a:endParaRPr lang="en-US" b="1" dirty="0"/>
          </a:p>
          <a:p>
            <a:pPr marL="0" indent="0" algn="ctr">
              <a:buNone/>
            </a:pPr>
            <a:r>
              <a:rPr lang="en-US" b="1" dirty="0"/>
              <a:t>Violation of the law is a state civil infraction and violators may be subject to fines up to $100.</a:t>
            </a:r>
            <a:endParaRPr lang="en-US" dirty="0"/>
          </a:p>
          <a:p>
            <a:pPr>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A005F2DC-A391-5C43-967A-671F42295987}"/>
              </a:ext>
            </a:extLst>
          </p:cNvPr>
          <p:cNvPicPr>
            <a:picLocks noChangeAspect="1"/>
          </p:cNvPicPr>
          <p:nvPr/>
        </p:nvPicPr>
        <p:blipFill>
          <a:blip r:embed="rId2"/>
          <a:stretch>
            <a:fillRect/>
          </a:stretch>
        </p:blipFill>
        <p:spPr>
          <a:xfrm>
            <a:off x="4461408" y="5557334"/>
            <a:ext cx="2656781" cy="977843"/>
          </a:xfrm>
          <a:prstGeom prst="rect">
            <a:avLst/>
          </a:prstGeom>
        </p:spPr>
      </p:pic>
    </p:spTree>
    <p:extLst>
      <p:ext uri="{BB962C8B-B14F-4D97-AF65-F5344CB8AC3E}">
        <p14:creationId xmlns:p14="http://schemas.microsoft.com/office/powerpoint/2010/main" val="16539288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4A04B9-1C0C-9649-89EA-1AEEB9CCE86B}"/>
              </a:ext>
            </a:extLst>
          </p:cNvPr>
          <p:cNvSpPr>
            <a:spLocks noGrp="1"/>
          </p:cNvSpPr>
          <p:nvPr>
            <p:ph idx="1"/>
          </p:nvPr>
        </p:nvSpPr>
        <p:spPr>
          <a:xfrm>
            <a:off x="345586" y="1616364"/>
            <a:ext cx="5270122" cy="3785419"/>
          </a:xfrm>
        </p:spPr>
        <p:txBody>
          <a:bodyPr>
            <a:normAutofit fontScale="85000" lnSpcReduction="10000"/>
          </a:bodyPr>
          <a:lstStyle/>
          <a:p>
            <a:pPr marL="0" indent="0" algn="ctr">
              <a:buNone/>
            </a:pPr>
            <a:r>
              <a:rPr lang="en-US" b="1" dirty="0"/>
              <a:t>What you should do:</a:t>
            </a:r>
            <a:endParaRPr lang="en-US" dirty="0"/>
          </a:p>
          <a:p>
            <a:pPr marL="0" indent="0" algn="ctr">
              <a:buNone/>
            </a:pPr>
            <a:endParaRPr lang="en-US" dirty="0"/>
          </a:p>
          <a:p>
            <a:pPr marL="0" indent="0" algn="ctr">
              <a:buNone/>
            </a:pPr>
            <a:r>
              <a:rPr lang="en-US" dirty="0"/>
              <a:t>To comply with the law and prevent the introduction and spread of aquatic invasive species, boaters should:</a:t>
            </a:r>
          </a:p>
          <a:p>
            <a:pPr lvl="1"/>
            <a:endParaRPr lang="en-US" dirty="0"/>
          </a:p>
          <a:p>
            <a:pPr lvl="1">
              <a:buClr>
                <a:schemeClr val="tx2"/>
              </a:buClr>
            </a:pPr>
            <a:r>
              <a:rPr lang="en-US" dirty="0"/>
              <a:t>CLEAN boats, trailers and equipment</a:t>
            </a:r>
          </a:p>
          <a:p>
            <a:pPr lvl="1">
              <a:buClr>
                <a:schemeClr val="tx2"/>
              </a:buClr>
            </a:pPr>
            <a:r>
              <a:rPr lang="en-US" dirty="0"/>
              <a:t>DRAIN live wells, bilges and all water - pull all drain plugs</a:t>
            </a:r>
          </a:p>
          <a:p>
            <a:pPr lvl="1">
              <a:buClr>
                <a:schemeClr val="tx2"/>
              </a:buClr>
            </a:pPr>
            <a:r>
              <a:rPr lang="en-US" dirty="0"/>
              <a:t>DRY boats and equipment</a:t>
            </a:r>
          </a:p>
          <a:p>
            <a:pPr lvl="1">
              <a:buClr>
                <a:schemeClr val="tx2"/>
              </a:buClr>
            </a:pPr>
            <a:r>
              <a:rPr lang="en-US" dirty="0"/>
              <a:t>DISPOSE of unwanted bait in the trash</a:t>
            </a:r>
          </a:p>
          <a:p>
            <a:pPr>
              <a:lnSpc>
                <a:spcPct val="90000"/>
              </a:lnSpc>
              <a:spcAft>
                <a:spcPts val="800"/>
              </a:spcAft>
            </a:pPr>
            <a:endParaRPr lang="en-US" sz="7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F1A7F934-3435-2741-AAFA-66540CAD3AEE}"/>
              </a:ext>
            </a:extLst>
          </p:cNvPr>
          <p:cNvPicPr>
            <a:picLocks noChangeAspect="1"/>
          </p:cNvPicPr>
          <p:nvPr/>
        </p:nvPicPr>
        <p:blipFill>
          <a:blip r:embed="rId2"/>
          <a:stretch>
            <a:fillRect/>
          </a:stretch>
        </p:blipFill>
        <p:spPr>
          <a:xfrm>
            <a:off x="5881682" y="1991591"/>
            <a:ext cx="5662200" cy="2986809"/>
          </a:xfrm>
          <a:prstGeom prst="rect">
            <a:avLst/>
          </a:prstGeom>
          <a:effectLst/>
        </p:spPr>
      </p:pic>
      <p:sp>
        <p:nvSpPr>
          <p:cNvPr id="14" name="Title 1">
            <a:extLst>
              <a:ext uri="{FF2B5EF4-FFF2-40B4-BE49-F238E27FC236}">
                <a16:creationId xmlns:a16="http://schemas.microsoft.com/office/drawing/2014/main" id="{77F2002D-5C0A-AB40-811E-4D672A70107A}"/>
              </a:ext>
            </a:extLst>
          </p:cNvPr>
          <p:cNvSpPr>
            <a:spLocks noGrp="1"/>
          </p:cNvSpPr>
          <p:nvPr>
            <p:ph type="title"/>
          </p:nvPr>
        </p:nvSpPr>
        <p:spPr>
          <a:xfrm>
            <a:off x="1644754" y="304799"/>
            <a:ext cx="8902492" cy="864957"/>
          </a:xfrm>
        </p:spPr>
        <p:txBody>
          <a:bodyPr/>
          <a:lstStyle/>
          <a:p>
            <a:pPr algn="ctr"/>
            <a:r>
              <a:rPr lang="en-US" dirty="0"/>
              <a:t>Legal and Safety Committee</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87164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F650F-467D-2248-AD5E-35FF534393AD}"/>
              </a:ext>
            </a:extLst>
          </p:cNvPr>
          <p:cNvSpPr>
            <a:spLocks noGrp="1"/>
          </p:cNvSpPr>
          <p:nvPr>
            <p:ph type="title"/>
          </p:nvPr>
        </p:nvSpPr>
        <p:spPr>
          <a:xfrm>
            <a:off x="646111" y="452718"/>
            <a:ext cx="9404723" cy="963388"/>
          </a:xfrm>
        </p:spPr>
        <p:txBody>
          <a:bodyPr/>
          <a:lstStyle/>
          <a:p>
            <a:r>
              <a:rPr lang="en-US" dirty="0"/>
              <a:t>Membership Committee - </a:t>
            </a:r>
            <a:r>
              <a:rPr lang="en-US" sz="3200" dirty="0"/>
              <a:t>Update</a:t>
            </a:r>
          </a:p>
        </p:txBody>
      </p:sp>
      <p:sp>
        <p:nvSpPr>
          <p:cNvPr id="3" name="Content Placeholder 2">
            <a:extLst>
              <a:ext uri="{FF2B5EF4-FFF2-40B4-BE49-F238E27FC236}">
                <a16:creationId xmlns:a16="http://schemas.microsoft.com/office/drawing/2014/main" id="{494A04B9-1C0C-9649-89EA-1AEEB9CCE86B}"/>
              </a:ext>
            </a:extLst>
          </p:cNvPr>
          <p:cNvSpPr>
            <a:spLocks noGrp="1"/>
          </p:cNvSpPr>
          <p:nvPr>
            <p:ph idx="1"/>
          </p:nvPr>
        </p:nvSpPr>
        <p:spPr>
          <a:xfrm>
            <a:off x="1104293" y="1748052"/>
            <a:ext cx="8946541" cy="4539672"/>
          </a:xfrm>
        </p:spPr>
        <p:txBody>
          <a:bodyPr/>
          <a:lstStyle/>
          <a:p>
            <a:pPr>
              <a:buClr>
                <a:schemeClr val="tx2"/>
              </a:buClr>
            </a:pPr>
            <a:r>
              <a:rPr lang="en-US" sz="2400" dirty="0"/>
              <a:t>As of May 12, 2019, we have 223 paid out of 336 possible members (66%). Our goal for 2019 is 250 members.</a:t>
            </a:r>
          </a:p>
          <a:p>
            <a:pPr lvl="1">
              <a:buClr>
                <a:schemeClr val="tx2"/>
              </a:buClr>
            </a:pPr>
            <a:r>
              <a:rPr lang="en-US" sz="2400" dirty="0"/>
              <a:t>Area 1 – East Eagle Lake Drive is at 33 of 40 (75%)</a:t>
            </a:r>
          </a:p>
          <a:p>
            <a:pPr lvl="1">
              <a:buClr>
                <a:schemeClr val="tx2"/>
              </a:buClr>
            </a:pPr>
            <a:r>
              <a:rPr lang="en-US" sz="2400" dirty="0"/>
              <a:t>Area 2 – North Eagle Lake Drive is at 47 of 66 (71%)</a:t>
            </a:r>
          </a:p>
          <a:p>
            <a:pPr lvl="1">
              <a:buClr>
                <a:schemeClr val="tx2"/>
              </a:buClr>
            </a:pPr>
            <a:r>
              <a:rPr lang="en-US" sz="2400" dirty="0"/>
              <a:t>Area 3 – Treasure Island/Pepper is at 75 of 97 (77%)</a:t>
            </a:r>
          </a:p>
          <a:p>
            <a:pPr lvl="1">
              <a:buClr>
                <a:schemeClr val="tx2"/>
              </a:buClr>
            </a:pPr>
            <a:r>
              <a:rPr lang="en-US" sz="2400" dirty="0"/>
              <a:t>Area 4 – South and West Eagle Lake is at 27 of 37 (73%)</a:t>
            </a:r>
          </a:p>
          <a:p>
            <a:pPr lvl="1">
              <a:buClr>
                <a:schemeClr val="tx2"/>
              </a:buClr>
            </a:pPr>
            <a:r>
              <a:rPr lang="en-US" sz="2400" dirty="0"/>
              <a:t>Area 5 – Heritage Estates </a:t>
            </a:r>
            <a:r>
              <a:rPr lang="en-US" sz="2400" dirty="0" err="1"/>
              <a:t>i</a:t>
            </a:r>
            <a:r>
              <a:rPr lang="en-US" sz="2400" dirty="0"/>
              <a:t> is at 26 of 56 (46%)\</a:t>
            </a:r>
          </a:p>
          <a:p>
            <a:pPr lvl="1">
              <a:buClr>
                <a:schemeClr val="tx2"/>
              </a:buClr>
            </a:pPr>
            <a:r>
              <a:rPr lang="en-US" sz="2400" dirty="0"/>
              <a:t>Area 6 – Heritage Estates ii is at 15 of 36 (42%)</a:t>
            </a:r>
          </a:p>
        </p:txBody>
      </p:sp>
    </p:spTree>
    <p:extLst>
      <p:ext uri="{BB962C8B-B14F-4D97-AF65-F5344CB8AC3E}">
        <p14:creationId xmlns:p14="http://schemas.microsoft.com/office/powerpoint/2010/main" val="32398038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F650F-467D-2248-AD5E-35FF534393AD}"/>
              </a:ext>
            </a:extLst>
          </p:cNvPr>
          <p:cNvSpPr>
            <a:spLocks noGrp="1"/>
          </p:cNvSpPr>
          <p:nvPr>
            <p:ph type="title"/>
          </p:nvPr>
        </p:nvSpPr>
        <p:spPr>
          <a:xfrm>
            <a:off x="646111" y="452718"/>
            <a:ext cx="10221493" cy="1400530"/>
          </a:xfrm>
        </p:spPr>
        <p:txBody>
          <a:bodyPr/>
          <a:lstStyle/>
          <a:p>
            <a:r>
              <a:rPr lang="en-US" dirty="0"/>
              <a:t>Membership Committee - </a:t>
            </a:r>
            <a:r>
              <a:rPr lang="en-US" sz="3200" dirty="0"/>
              <a:t>Representatives</a:t>
            </a:r>
          </a:p>
        </p:txBody>
      </p:sp>
      <p:sp>
        <p:nvSpPr>
          <p:cNvPr id="3" name="Content Placeholder 2">
            <a:extLst>
              <a:ext uri="{FF2B5EF4-FFF2-40B4-BE49-F238E27FC236}">
                <a16:creationId xmlns:a16="http://schemas.microsoft.com/office/drawing/2014/main" id="{494A04B9-1C0C-9649-89EA-1AEEB9CCE86B}"/>
              </a:ext>
            </a:extLst>
          </p:cNvPr>
          <p:cNvSpPr>
            <a:spLocks noGrp="1"/>
          </p:cNvSpPr>
          <p:nvPr>
            <p:ph idx="1"/>
          </p:nvPr>
        </p:nvSpPr>
        <p:spPr>
          <a:xfrm>
            <a:off x="1103312" y="2172990"/>
            <a:ext cx="10221492" cy="4195481"/>
          </a:xfrm>
        </p:spPr>
        <p:txBody>
          <a:bodyPr>
            <a:noAutofit/>
          </a:bodyPr>
          <a:lstStyle/>
          <a:p>
            <a:pPr>
              <a:buClr>
                <a:schemeClr val="tx2"/>
              </a:buClr>
            </a:pPr>
            <a:r>
              <a:rPr lang="en-US" sz="2400" dirty="0"/>
              <a:t>Area 1: East Eagle Lake Drive --------------------------- Michelle </a:t>
            </a:r>
            <a:r>
              <a:rPr lang="en-US" sz="2400" dirty="0" err="1"/>
              <a:t>Loedeman</a:t>
            </a:r>
            <a:endParaRPr lang="en-US" sz="2400" dirty="0"/>
          </a:p>
          <a:p>
            <a:pPr>
              <a:buClr>
                <a:schemeClr val="tx2"/>
              </a:buClr>
            </a:pPr>
            <a:r>
              <a:rPr lang="en-US" sz="2400" dirty="0"/>
              <a:t>Area 2: North Eagle Lake Drive ------------------------ Debra Duncan</a:t>
            </a:r>
          </a:p>
          <a:p>
            <a:pPr>
              <a:buClr>
                <a:schemeClr val="tx2"/>
              </a:buClr>
            </a:pPr>
            <a:r>
              <a:rPr lang="en-US" sz="2400" dirty="0"/>
              <a:t>Area 3: Treasure Island/Pepper ------------------------- Tom </a:t>
            </a:r>
            <a:r>
              <a:rPr lang="en-US" sz="2400" dirty="0" err="1"/>
              <a:t>Spettel</a:t>
            </a:r>
            <a:endParaRPr lang="en-US" sz="2400" dirty="0"/>
          </a:p>
          <a:p>
            <a:pPr lvl="1">
              <a:buClr>
                <a:schemeClr val="tx2"/>
              </a:buClr>
            </a:pPr>
            <a:r>
              <a:rPr lang="en-US" dirty="0"/>
              <a:t>Alec Cumming – Block Captain</a:t>
            </a:r>
          </a:p>
          <a:p>
            <a:pPr lvl="1">
              <a:buClr>
                <a:schemeClr val="tx2"/>
              </a:buClr>
            </a:pPr>
            <a:r>
              <a:rPr lang="en-US" dirty="0"/>
              <a:t>Megan </a:t>
            </a:r>
            <a:r>
              <a:rPr lang="en-US" dirty="0" err="1"/>
              <a:t>Vroegindewey</a:t>
            </a:r>
            <a:r>
              <a:rPr lang="en-US" dirty="0"/>
              <a:t> – Block Captain</a:t>
            </a:r>
          </a:p>
          <a:p>
            <a:pPr>
              <a:buClr>
                <a:schemeClr val="tx2"/>
              </a:buClr>
            </a:pPr>
            <a:r>
              <a:rPr lang="en-US" sz="2400" dirty="0"/>
              <a:t>Area 4: South and West Lake --------------------------- Kasi Barrow</a:t>
            </a:r>
          </a:p>
          <a:p>
            <a:pPr>
              <a:buClr>
                <a:schemeClr val="tx2"/>
              </a:buClr>
            </a:pPr>
            <a:r>
              <a:rPr lang="en-US" sz="2400" dirty="0"/>
              <a:t>Area 5: Heritage Estates I --------------------------------- Neil Harris</a:t>
            </a:r>
          </a:p>
          <a:p>
            <a:pPr>
              <a:buClr>
                <a:schemeClr val="tx2"/>
              </a:buClr>
            </a:pPr>
            <a:r>
              <a:rPr lang="en-US" sz="2400" dirty="0"/>
              <a:t>Area 6: Heritage Estates II -------------------------------- Frank </a:t>
            </a:r>
            <a:r>
              <a:rPr lang="en-US" sz="2400" dirty="0" err="1"/>
              <a:t>Loedeman</a:t>
            </a:r>
            <a:endParaRPr lang="en-US" sz="2400" dirty="0"/>
          </a:p>
        </p:txBody>
      </p:sp>
    </p:spTree>
    <p:extLst>
      <p:ext uri="{BB962C8B-B14F-4D97-AF65-F5344CB8AC3E}">
        <p14:creationId xmlns:p14="http://schemas.microsoft.com/office/powerpoint/2010/main" val="27993954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F650F-467D-2248-AD5E-35FF534393AD}"/>
              </a:ext>
            </a:extLst>
          </p:cNvPr>
          <p:cNvSpPr>
            <a:spLocks noGrp="1"/>
          </p:cNvSpPr>
          <p:nvPr>
            <p:ph type="title"/>
          </p:nvPr>
        </p:nvSpPr>
        <p:spPr>
          <a:xfrm>
            <a:off x="646111" y="452718"/>
            <a:ext cx="10221493" cy="1400530"/>
          </a:xfrm>
        </p:spPr>
        <p:txBody>
          <a:bodyPr/>
          <a:lstStyle/>
          <a:p>
            <a:r>
              <a:rPr lang="en-US" dirty="0"/>
              <a:t>Membership Committee – </a:t>
            </a:r>
            <a:r>
              <a:rPr lang="en-US" sz="3200" dirty="0"/>
              <a:t>Why Join</a:t>
            </a:r>
            <a:r>
              <a:rPr lang="en-US" sz="3200" dirty="0">
                <a:latin typeface="Arial" panose="020B0604020202020204" pitchFamily="34" charset="0"/>
                <a:cs typeface="Arial" panose="020B0604020202020204" pitchFamily="34" charset="0"/>
              </a:rPr>
              <a:t>?</a:t>
            </a:r>
          </a:p>
        </p:txBody>
      </p:sp>
      <p:sp>
        <p:nvSpPr>
          <p:cNvPr id="3" name="Content Placeholder 2">
            <a:extLst>
              <a:ext uri="{FF2B5EF4-FFF2-40B4-BE49-F238E27FC236}">
                <a16:creationId xmlns:a16="http://schemas.microsoft.com/office/drawing/2014/main" id="{494A04B9-1C0C-9649-89EA-1AEEB9CCE86B}"/>
              </a:ext>
            </a:extLst>
          </p:cNvPr>
          <p:cNvSpPr>
            <a:spLocks noGrp="1"/>
          </p:cNvSpPr>
          <p:nvPr>
            <p:ph idx="1"/>
          </p:nvPr>
        </p:nvSpPr>
        <p:spPr>
          <a:xfrm>
            <a:off x="1103311" y="2052918"/>
            <a:ext cx="9610543" cy="4195481"/>
          </a:xfrm>
        </p:spPr>
        <p:txBody>
          <a:bodyPr>
            <a:normAutofit fontScale="92500" lnSpcReduction="10000"/>
          </a:bodyPr>
          <a:lstStyle/>
          <a:p>
            <a:pPr>
              <a:buClr>
                <a:schemeClr val="tx2"/>
              </a:buClr>
            </a:pPr>
            <a:r>
              <a:rPr lang="en-US" dirty="0"/>
              <a:t> ELTA is an organization that has your interests as a Lake resident at heart. </a:t>
            </a:r>
          </a:p>
          <a:p>
            <a:pPr>
              <a:buClr>
                <a:schemeClr val="tx2"/>
              </a:buClr>
            </a:pPr>
            <a:r>
              <a:rPr lang="en-US" dirty="0"/>
              <a:t>Our primary focus over the years has been in the following areas:</a:t>
            </a:r>
          </a:p>
          <a:p>
            <a:pPr lvl="1">
              <a:lnSpc>
                <a:spcPct val="107000"/>
              </a:lnSpc>
              <a:spcBef>
                <a:spcPts val="0"/>
              </a:spcBef>
              <a:buClr>
                <a:schemeClr val="tx2"/>
              </a:buClr>
              <a:buFont typeface="Symbol" panose="05050102010706020507" pitchFamily="18" charset="2"/>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Bef>
                <a:spcPts val="0"/>
              </a:spcBef>
              <a:buClr>
                <a:schemeClr val="tx2"/>
              </a:buClr>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Explore opportunities to improve, maintain and protect Eagle Lake.</a:t>
            </a:r>
          </a:p>
          <a:p>
            <a:pPr lvl="1">
              <a:lnSpc>
                <a:spcPct val="107000"/>
              </a:lnSpc>
              <a:spcBef>
                <a:spcPts val="0"/>
              </a:spcBef>
              <a:buClr>
                <a:schemeClr val="tx2"/>
              </a:buClr>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Encourage communication, cooperation and understanding between all law-abiding users of the Lake.</a:t>
            </a:r>
          </a:p>
          <a:p>
            <a:pPr lvl="1">
              <a:lnSpc>
                <a:spcPct val="107000"/>
              </a:lnSpc>
              <a:spcBef>
                <a:spcPts val="0"/>
              </a:spcBef>
              <a:buClr>
                <a:schemeClr val="tx2"/>
              </a:buClr>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Provide community awareness through safety education and programs.</a:t>
            </a:r>
          </a:p>
          <a:p>
            <a:pPr lvl="1">
              <a:lnSpc>
                <a:spcPct val="107000"/>
              </a:lnSpc>
              <a:spcBef>
                <a:spcPts val="0"/>
              </a:spcBef>
              <a:buClr>
                <a:schemeClr val="tx2"/>
              </a:buClr>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Control and prevent water pollution and to otherwise improve the condition of the lake for recreational and aesthetic purposes.</a:t>
            </a:r>
          </a:p>
          <a:p>
            <a:pPr lvl="1">
              <a:lnSpc>
                <a:spcPct val="107000"/>
              </a:lnSpc>
              <a:spcBef>
                <a:spcPts val="0"/>
              </a:spcBef>
              <a:spcAft>
                <a:spcPts val="800"/>
              </a:spcAft>
              <a:buClr>
                <a:schemeClr val="tx2"/>
              </a:buClr>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Raise the level of awareness of the public about environmentally significant activities affecting the lake.</a:t>
            </a:r>
            <a:endParaRPr lang="en-US" dirty="0"/>
          </a:p>
        </p:txBody>
      </p:sp>
    </p:spTree>
    <p:extLst>
      <p:ext uri="{BB962C8B-B14F-4D97-AF65-F5344CB8AC3E}">
        <p14:creationId xmlns:p14="http://schemas.microsoft.com/office/powerpoint/2010/main" val="41987070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F650F-467D-2248-AD5E-35FF534393AD}"/>
              </a:ext>
            </a:extLst>
          </p:cNvPr>
          <p:cNvSpPr>
            <a:spLocks noGrp="1"/>
          </p:cNvSpPr>
          <p:nvPr>
            <p:ph type="title"/>
          </p:nvPr>
        </p:nvSpPr>
        <p:spPr>
          <a:xfrm>
            <a:off x="646111" y="452718"/>
            <a:ext cx="10221493" cy="1400530"/>
          </a:xfrm>
        </p:spPr>
        <p:txBody>
          <a:bodyPr/>
          <a:lstStyle/>
          <a:p>
            <a:r>
              <a:rPr lang="en-US" dirty="0"/>
              <a:t>Membership Committee – </a:t>
            </a:r>
            <a:r>
              <a:rPr lang="en-US" sz="3200" dirty="0"/>
              <a:t>Recent Focus</a:t>
            </a:r>
            <a:endParaRPr lang="en-US" sz="32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94A04B9-1C0C-9649-89EA-1AEEB9CCE86B}"/>
              </a:ext>
            </a:extLst>
          </p:cNvPr>
          <p:cNvSpPr>
            <a:spLocks noGrp="1"/>
          </p:cNvSpPr>
          <p:nvPr>
            <p:ph idx="1"/>
          </p:nvPr>
        </p:nvSpPr>
        <p:spPr>
          <a:xfrm>
            <a:off x="1103311" y="1899170"/>
            <a:ext cx="9610543" cy="4195481"/>
          </a:xfrm>
        </p:spPr>
        <p:txBody>
          <a:bodyPr>
            <a:normAutofit fontScale="92500" lnSpcReduction="20000"/>
          </a:bodyPr>
          <a:lstStyle/>
          <a:p>
            <a:pPr>
              <a:lnSpc>
                <a:spcPct val="107000"/>
              </a:lnSpc>
              <a:spcAft>
                <a:spcPts val="800"/>
              </a:spcAft>
              <a:buClr>
                <a:schemeClr val="tx2"/>
              </a:buClr>
            </a:pPr>
            <a:r>
              <a:rPr lang="en-US" dirty="0">
                <a:latin typeface="Calibri" panose="020F0502020204030204" pitchFamily="34" charset="0"/>
                <a:ea typeface="Calibri" panose="020F0502020204030204" pitchFamily="34" charset="0"/>
                <a:cs typeface="Times New Roman" panose="02020603050405020304" pitchFamily="18" charset="0"/>
              </a:rPr>
              <a:t>Recently, we have widened our efforts to include solving the high water level problem that have devastated many of our neighbors.  ELTA has been actively working with:</a:t>
            </a:r>
          </a:p>
          <a:p>
            <a:pPr marL="685800" lvl="1">
              <a:lnSpc>
                <a:spcPct val="107000"/>
              </a:lnSpc>
              <a:spcAft>
                <a:spcPts val="800"/>
              </a:spcAft>
              <a:buClr>
                <a:schemeClr val="tx2"/>
              </a:buClr>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State and local governments through attendance (and presentations) at meetings and membership on various committees.  </a:t>
            </a:r>
          </a:p>
          <a:p>
            <a:pPr marL="685800" lvl="1">
              <a:lnSpc>
                <a:spcPct val="107000"/>
              </a:lnSpc>
              <a:spcAft>
                <a:spcPts val="800"/>
              </a:spcAft>
              <a:buClr>
                <a:schemeClr val="tx2"/>
              </a:buClr>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The Texas Township Board.</a:t>
            </a:r>
          </a:p>
          <a:p>
            <a:pPr marL="685800" lvl="1">
              <a:lnSpc>
                <a:spcPct val="107000"/>
              </a:lnSpc>
              <a:spcAft>
                <a:spcPts val="800"/>
              </a:spcAft>
              <a:buClr>
                <a:schemeClr val="tx2"/>
              </a:buClr>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The Road Commission of Kalamazoo County.</a:t>
            </a:r>
          </a:p>
          <a:p>
            <a:pPr marL="685800" lvl="1">
              <a:lnSpc>
                <a:spcPct val="107000"/>
              </a:lnSpc>
              <a:spcAft>
                <a:spcPts val="800"/>
              </a:spcAft>
              <a:buClr>
                <a:schemeClr val="tx2"/>
              </a:buClr>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The Kalamazoo County Drain Commission and County Board.</a:t>
            </a:r>
          </a:p>
          <a:p>
            <a:pPr>
              <a:lnSpc>
                <a:spcPct val="107000"/>
              </a:lnSpc>
              <a:spcAft>
                <a:spcPts val="800"/>
              </a:spcAft>
              <a:buClr>
                <a:schemeClr val="tx2"/>
              </a:buClr>
            </a:pPr>
            <a:r>
              <a:rPr lang="en-US" dirty="0">
                <a:latin typeface="Calibri" panose="020F0502020204030204" pitchFamily="34" charset="0"/>
                <a:ea typeface="Calibri" panose="020F0502020204030204" pitchFamily="34" charset="0"/>
                <a:cs typeface="Times New Roman" panose="02020603050405020304" pitchFamily="18" charset="0"/>
              </a:rPr>
              <a:t>We have meet with our state representatives in Lansing.  We also work closely with the Crooked Lake Association.</a:t>
            </a:r>
          </a:p>
        </p:txBody>
      </p:sp>
    </p:spTree>
    <p:extLst>
      <p:ext uri="{BB962C8B-B14F-4D97-AF65-F5344CB8AC3E}">
        <p14:creationId xmlns:p14="http://schemas.microsoft.com/office/powerpoint/2010/main" val="9346531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F650F-467D-2248-AD5E-35FF534393AD}"/>
              </a:ext>
            </a:extLst>
          </p:cNvPr>
          <p:cNvSpPr>
            <a:spLocks noGrp="1"/>
          </p:cNvSpPr>
          <p:nvPr>
            <p:ph type="title"/>
          </p:nvPr>
        </p:nvSpPr>
        <p:spPr>
          <a:xfrm>
            <a:off x="646111" y="452718"/>
            <a:ext cx="8902492" cy="1400530"/>
          </a:xfrm>
        </p:spPr>
        <p:txBody>
          <a:bodyPr/>
          <a:lstStyle/>
          <a:p>
            <a:r>
              <a:rPr lang="en-US" dirty="0"/>
              <a:t>Membership Committee</a:t>
            </a:r>
            <a:endParaRPr lang="en-US" sz="32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94A04B9-1C0C-9649-89EA-1AEEB9CCE86B}"/>
              </a:ext>
            </a:extLst>
          </p:cNvPr>
          <p:cNvSpPr>
            <a:spLocks noGrp="1"/>
          </p:cNvSpPr>
          <p:nvPr>
            <p:ph idx="1"/>
          </p:nvPr>
        </p:nvSpPr>
        <p:spPr>
          <a:xfrm>
            <a:off x="1103311" y="2014917"/>
            <a:ext cx="9610543" cy="3594212"/>
          </a:xfrm>
        </p:spPr>
        <p:txBody>
          <a:bodyPr>
            <a:normAutofit/>
          </a:bodyPr>
          <a:lstStyle/>
          <a:p>
            <a:pPr marL="0" indent="0" algn="ctr">
              <a:buNone/>
            </a:pPr>
            <a:r>
              <a:rPr lang="en-US" sz="3600" b="1" u="sng" dirty="0">
                <a:latin typeface="Calibri" panose="020F0502020204030204" pitchFamily="34" charset="0"/>
                <a:ea typeface="Calibri" panose="020F0502020204030204" pitchFamily="34" charset="0"/>
                <a:cs typeface="Times New Roman" panose="02020603050405020304" pitchFamily="18" charset="0"/>
              </a:rPr>
              <a:t>Your</a:t>
            </a:r>
            <a:r>
              <a:rPr lang="en-US" sz="3600" dirty="0">
                <a:latin typeface="Calibri" panose="020F0502020204030204" pitchFamily="34" charset="0"/>
                <a:ea typeface="Calibri" panose="020F0502020204030204" pitchFamily="34" charset="0"/>
                <a:cs typeface="Times New Roman" panose="02020603050405020304" pitchFamily="18" charset="0"/>
              </a:rPr>
              <a:t> participation is needed  </a:t>
            </a:r>
          </a:p>
          <a:p>
            <a:pPr marL="0" indent="0" algn="ctr">
              <a:buNone/>
            </a:pP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buClr>
                <a:schemeClr val="tx2"/>
              </a:buClr>
            </a:pPr>
            <a:r>
              <a:rPr lang="en-US" dirty="0">
                <a:latin typeface="Calibri" panose="020F0502020204030204" pitchFamily="34" charset="0"/>
                <a:ea typeface="Calibri" panose="020F0502020204030204" pitchFamily="34" charset="0"/>
                <a:cs typeface="Times New Roman" panose="02020603050405020304" pitchFamily="18" charset="0"/>
              </a:rPr>
              <a:t>You can help by:</a:t>
            </a:r>
          </a:p>
          <a:p>
            <a:pPr marL="457200" indent="-457200">
              <a:buClr>
                <a:schemeClr val="tx2"/>
              </a:buClr>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Becoming a member. </a:t>
            </a:r>
          </a:p>
          <a:p>
            <a:pPr marL="457200" indent="-457200">
              <a:buClr>
                <a:schemeClr val="tx2"/>
              </a:buClr>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Encouraging neighbors to become members.</a:t>
            </a:r>
          </a:p>
          <a:p>
            <a:pPr marL="457200" indent="-457200">
              <a:buClr>
                <a:schemeClr val="tx2"/>
              </a:buClr>
              <a:buFont typeface="Arial" panose="020B0604020202020204" pitchFamily="34" charset="0"/>
              <a:buChar char="•"/>
            </a:pPr>
            <a:r>
              <a:rPr lang="en-US" dirty="0">
                <a:latin typeface="Calibri" panose="020F0502020204030204" pitchFamily="34" charset="0"/>
                <a:cs typeface="Times New Roman" panose="02020603050405020304" pitchFamily="18" charset="0"/>
              </a:rPr>
              <a:t>Participate by joining a committee.  Contact any Director or committee chair.</a:t>
            </a:r>
            <a:endParaRPr lang="en-US" dirty="0"/>
          </a:p>
          <a:p>
            <a:pPr>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13343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F650F-467D-2248-AD5E-35FF534393AD}"/>
              </a:ext>
            </a:extLst>
          </p:cNvPr>
          <p:cNvSpPr>
            <a:spLocks noGrp="1"/>
          </p:cNvSpPr>
          <p:nvPr>
            <p:ph type="title"/>
          </p:nvPr>
        </p:nvSpPr>
        <p:spPr>
          <a:xfrm>
            <a:off x="1141413" y="654755"/>
            <a:ext cx="9905998" cy="934156"/>
          </a:xfrm>
        </p:spPr>
        <p:txBody>
          <a:bodyPr/>
          <a:lstStyle/>
          <a:p>
            <a:r>
              <a:rPr lang="en-US" dirty="0"/>
              <a:t>President’s Report</a:t>
            </a:r>
          </a:p>
        </p:txBody>
      </p:sp>
      <p:sp>
        <p:nvSpPr>
          <p:cNvPr id="3" name="Content Placeholder 2">
            <a:extLst>
              <a:ext uri="{FF2B5EF4-FFF2-40B4-BE49-F238E27FC236}">
                <a16:creationId xmlns:a16="http://schemas.microsoft.com/office/drawing/2014/main" id="{494A04B9-1C0C-9649-89EA-1AEEB9CCE86B}"/>
              </a:ext>
            </a:extLst>
          </p:cNvPr>
          <p:cNvSpPr>
            <a:spLocks noGrp="1"/>
          </p:cNvSpPr>
          <p:nvPr>
            <p:ph idx="1"/>
          </p:nvPr>
        </p:nvSpPr>
        <p:spPr>
          <a:xfrm>
            <a:off x="1141413" y="1953118"/>
            <a:ext cx="9905998" cy="4333494"/>
          </a:xfrm>
        </p:spPr>
        <p:txBody>
          <a:bodyPr>
            <a:spAutoFit/>
          </a:bodyPr>
          <a:lstStyle/>
          <a:p>
            <a:pPr>
              <a:buClr>
                <a:schemeClr val="tx2"/>
              </a:buClr>
            </a:pPr>
            <a:r>
              <a:rPr lang="en-US" dirty="0"/>
              <a:t>2018/2019 Lake Level Summary</a:t>
            </a:r>
          </a:p>
          <a:p>
            <a:pPr>
              <a:buClr>
                <a:schemeClr val="tx2"/>
              </a:buClr>
            </a:pPr>
            <a:endParaRPr lang="en-US" dirty="0"/>
          </a:p>
          <a:p>
            <a:pPr>
              <a:buClr>
                <a:schemeClr val="tx2"/>
              </a:buClr>
            </a:pPr>
            <a:r>
              <a:rPr lang="en-US" dirty="0"/>
              <a:t>Explanation of Pumping Restrictions</a:t>
            </a:r>
          </a:p>
          <a:p>
            <a:pPr>
              <a:buClr>
                <a:schemeClr val="tx2"/>
              </a:buClr>
            </a:pPr>
            <a:endParaRPr lang="en-US" dirty="0"/>
          </a:p>
          <a:p>
            <a:pPr>
              <a:buClr>
                <a:schemeClr val="tx2"/>
              </a:buClr>
            </a:pPr>
            <a:r>
              <a:rPr lang="en-US" dirty="0"/>
              <a:t>Pumping Plan</a:t>
            </a:r>
          </a:p>
          <a:p>
            <a:pPr>
              <a:buClr>
                <a:schemeClr val="tx2"/>
              </a:buClr>
            </a:pPr>
            <a:endParaRPr lang="en-US" dirty="0"/>
          </a:p>
          <a:p>
            <a:pPr>
              <a:buClr>
                <a:schemeClr val="tx2"/>
              </a:buClr>
            </a:pPr>
            <a:r>
              <a:rPr lang="en-US" dirty="0"/>
              <a:t>Legal Lake Level and the Long Term Solution</a:t>
            </a:r>
          </a:p>
          <a:p>
            <a:pPr>
              <a:buClr>
                <a:schemeClr val="tx2"/>
              </a:buClr>
            </a:pPr>
            <a:endParaRPr lang="en-US" dirty="0"/>
          </a:p>
          <a:p>
            <a:pPr>
              <a:buClr>
                <a:schemeClr val="tx2"/>
              </a:buClr>
            </a:pPr>
            <a:r>
              <a:rPr lang="en-US" dirty="0"/>
              <a:t>Texas Township Updates</a:t>
            </a:r>
          </a:p>
        </p:txBody>
      </p:sp>
    </p:spTree>
    <p:extLst>
      <p:ext uri="{BB962C8B-B14F-4D97-AF65-F5344CB8AC3E}">
        <p14:creationId xmlns:p14="http://schemas.microsoft.com/office/powerpoint/2010/main" val="38176085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4A04B9-1C0C-9649-89EA-1AEEB9CCE86B}"/>
              </a:ext>
            </a:extLst>
          </p:cNvPr>
          <p:cNvSpPr>
            <a:spLocks noGrp="1"/>
          </p:cNvSpPr>
          <p:nvPr>
            <p:ph idx="1"/>
          </p:nvPr>
        </p:nvSpPr>
        <p:spPr>
          <a:xfrm>
            <a:off x="572655" y="2388953"/>
            <a:ext cx="10803136" cy="3069734"/>
          </a:xfrm>
        </p:spPr>
        <p:txBody>
          <a:bodyPr anchor="t">
            <a:normAutofit/>
          </a:bodyPr>
          <a:lstStyle/>
          <a:p>
            <a:pPr>
              <a:buClr>
                <a:schemeClr val="tx2"/>
              </a:buClr>
            </a:pPr>
            <a:r>
              <a:rPr lang="en-US" sz="2800" dirty="0"/>
              <a:t>Email List</a:t>
            </a:r>
          </a:p>
          <a:p>
            <a:pPr>
              <a:buClr>
                <a:schemeClr val="tx2"/>
              </a:buClr>
            </a:pPr>
            <a:r>
              <a:rPr lang="en-US" sz="2800" dirty="0"/>
              <a:t>Facebook </a:t>
            </a:r>
            <a:r>
              <a:rPr lang="en-US" sz="1800" dirty="0">
                <a:hlinkClick r:id="rId2"/>
              </a:rPr>
              <a:t>https://www.facebook.com/EagleLakeAssociation/</a:t>
            </a:r>
            <a:endParaRPr lang="en-US" sz="1800" dirty="0"/>
          </a:p>
          <a:p>
            <a:pPr>
              <a:buClr>
                <a:schemeClr val="tx2"/>
              </a:buClr>
            </a:pPr>
            <a:r>
              <a:rPr lang="en-US" sz="2800" dirty="0"/>
              <a:t>Website </a:t>
            </a:r>
            <a:r>
              <a:rPr lang="en-US" sz="1800" dirty="0">
                <a:hlinkClick r:id="rId3"/>
              </a:rPr>
              <a:t>https://www.eaglelakekzoo.com/</a:t>
            </a:r>
            <a:endParaRPr lang="en-US" sz="1800" dirty="0"/>
          </a:p>
          <a:p>
            <a:pPr>
              <a:buClr>
                <a:schemeClr val="tx2"/>
              </a:buClr>
            </a:pPr>
            <a:r>
              <a:rPr lang="en-US" sz="2800" dirty="0"/>
              <a:t>Social Events</a:t>
            </a:r>
          </a:p>
        </p:txBody>
      </p:sp>
      <p:sp>
        <p:nvSpPr>
          <p:cNvPr id="13" name="Title 1">
            <a:extLst>
              <a:ext uri="{FF2B5EF4-FFF2-40B4-BE49-F238E27FC236}">
                <a16:creationId xmlns:a16="http://schemas.microsoft.com/office/drawing/2014/main" id="{A6BAFA74-6AB3-5C4A-A0F2-B33716B709FE}"/>
              </a:ext>
            </a:extLst>
          </p:cNvPr>
          <p:cNvSpPr txBox="1">
            <a:spLocks/>
          </p:cNvSpPr>
          <p:nvPr/>
        </p:nvSpPr>
        <p:spPr>
          <a:xfrm>
            <a:off x="646111" y="452718"/>
            <a:ext cx="8902492" cy="140053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dirty="0"/>
              <a:t>Communication Committee</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77543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F650F-467D-2248-AD5E-35FF534393AD}"/>
              </a:ext>
            </a:extLst>
          </p:cNvPr>
          <p:cNvSpPr>
            <a:spLocks noGrp="1"/>
          </p:cNvSpPr>
          <p:nvPr>
            <p:ph type="title"/>
          </p:nvPr>
        </p:nvSpPr>
        <p:spPr>
          <a:xfrm>
            <a:off x="1154955" y="1447800"/>
            <a:ext cx="8825658" cy="3329581"/>
          </a:xfrm>
        </p:spPr>
        <p:txBody>
          <a:bodyPr vert="horz" lIns="91440" tIns="45720" rIns="91440" bIns="45720" rtlCol="0" anchor="b">
            <a:normAutofit/>
          </a:bodyPr>
          <a:lstStyle/>
          <a:p>
            <a:r>
              <a:rPr lang="en-US" sz="7200">
                <a:solidFill>
                  <a:schemeClr val="tx1"/>
                </a:solidFill>
              </a:rPr>
              <a:t>Thank You!</a:t>
            </a:r>
          </a:p>
        </p:txBody>
      </p:sp>
      <p:pic>
        <p:nvPicPr>
          <p:cNvPr id="5" name="Content Placeholder 4">
            <a:extLst>
              <a:ext uri="{FF2B5EF4-FFF2-40B4-BE49-F238E27FC236}">
                <a16:creationId xmlns:a16="http://schemas.microsoft.com/office/drawing/2014/main" id="{5966BF8E-C035-DE42-8DC0-9BDDF77FE0A1}"/>
              </a:ext>
            </a:extLst>
          </p:cNvPr>
          <p:cNvPicPr>
            <a:picLocks noGrp="1" noChangeAspect="1"/>
          </p:cNvPicPr>
          <p:nvPr>
            <p:ph idx="1"/>
          </p:nvPr>
        </p:nvPicPr>
        <p:blipFill rotWithShape="1">
          <a:blip r:embed="rId2">
            <a:alphaModFix amt="40000"/>
            <a:extLst/>
          </a:blip>
          <a:srcRect t="9091" r="9091"/>
          <a:stretch/>
        </p:blipFill>
        <p:spPr>
          <a:xfrm>
            <a:off x="20" y="10"/>
            <a:ext cx="12191980" cy="6857990"/>
          </a:xfrm>
          <a:prstGeom prst="rect">
            <a:avLst/>
          </a:prstGeom>
        </p:spPr>
      </p:pic>
    </p:spTree>
    <p:extLst>
      <p:ext uri="{BB962C8B-B14F-4D97-AF65-F5344CB8AC3E}">
        <p14:creationId xmlns:p14="http://schemas.microsoft.com/office/powerpoint/2010/main" val="2874238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F09A6B5-6DDF-B845-97EA-6F19E2D63B61}"/>
              </a:ext>
            </a:extLst>
          </p:cNvPr>
          <p:cNvPicPr>
            <a:picLocks noChangeAspect="1"/>
          </p:cNvPicPr>
          <p:nvPr/>
        </p:nvPicPr>
        <p:blipFill>
          <a:blip r:embed="rId2"/>
          <a:stretch>
            <a:fillRect/>
          </a:stretch>
        </p:blipFill>
        <p:spPr>
          <a:xfrm rot="5400000">
            <a:off x="5681550" y="1885357"/>
            <a:ext cx="5302424" cy="3976818"/>
          </a:xfrm>
          <a:prstGeom prst="rect">
            <a:avLst/>
          </a:prstGeom>
        </p:spPr>
      </p:pic>
      <p:pic>
        <p:nvPicPr>
          <p:cNvPr id="9" name="Picture 8">
            <a:extLst>
              <a:ext uri="{FF2B5EF4-FFF2-40B4-BE49-F238E27FC236}">
                <a16:creationId xmlns:a16="http://schemas.microsoft.com/office/drawing/2014/main" id="{9E8C0426-E0F0-024F-B4F9-53A83D1E0A62}"/>
              </a:ext>
            </a:extLst>
          </p:cNvPr>
          <p:cNvPicPr>
            <a:picLocks noChangeAspect="1"/>
          </p:cNvPicPr>
          <p:nvPr/>
        </p:nvPicPr>
        <p:blipFill>
          <a:blip r:embed="rId3"/>
          <a:stretch>
            <a:fillRect/>
          </a:stretch>
        </p:blipFill>
        <p:spPr>
          <a:xfrm rot="5400000">
            <a:off x="846778" y="1874067"/>
            <a:ext cx="5302425" cy="3976819"/>
          </a:xfrm>
          <a:prstGeom prst="rect">
            <a:avLst/>
          </a:prstGeom>
        </p:spPr>
      </p:pic>
      <p:sp>
        <p:nvSpPr>
          <p:cNvPr id="13" name="Title 1">
            <a:extLst>
              <a:ext uri="{FF2B5EF4-FFF2-40B4-BE49-F238E27FC236}">
                <a16:creationId xmlns:a16="http://schemas.microsoft.com/office/drawing/2014/main" id="{045BFCE9-3F64-AA40-9AE8-49B47BCCE5B4}"/>
              </a:ext>
            </a:extLst>
          </p:cNvPr>
          <p:cNvSpPr>
            <a:spLocks noGrp="1"/>
          </p:cNvSpPr>
          <p:nvPr>
            <p:ph type="title"/>
          </p:nvPr>
        </p:nvSpPr>
        <p:spPr>
          <a:xfrm>
            <a:off x="1143001" y="174464"/>
            <a:ext cx="9905998" cy="934156"/>
          </a:xfrm>
        </p:spPr>
        <p:txBody>
          <a:bodyPr/>
          <a:lstStyle/>
          <a:p>
            <a:pPr algn="ctr"/>
            <a:r>
              <a:rPr lang="en-US" dirty="0"/>
              <a:t>President’s Report</a:t>
            </a:r>
          </a:p>
        </p:txBody>
      </p:sp>
    </p:spTree>
    <p:extLst>
      <p:ext uri="{BB962C8B-B14F-4D97-AF65-F5344CB8AC3E}">
        <p14:creationId xmlns:p14="http://schemas.microsoft.com/office/powerpoint/2010/main" val="4025705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F650F-467D-2248-AD5E-35FF534393AD}"/>
              </a:ext>
            </a:extLst>
          </p:cNvPr>
          <p:cNvSpPr>
            <a:spLocks noGrp="1"/>
          </p:cNvSpPr>
          <p:nvPr>
            <p:ph type="title"/>
          </p:nvPr>
        </p:nvSpPr>
        <p:spPr>
          <a:xfrm>
            <a:off x="1141413" y="654755"/>
            <a:ext cx="9905998" cy="934156"/>
          </a:xfrm>
        </p:spPr>
        <p:txBody>
          <a:bodyPr/>
          <a:lstStyle/>
          <a:p>
            <a:r>
              <a:rPr lang="en-US" dirty="0"/>
              <a:t>President’s Report – Lake Levels</a:t>
            </a:r>
          </a:p>
        </p:txBody>
      </p:sp>
      <p:sp>
        <p:nvSpPr>
          <p:cNvPr id="3" name="Content Placeholder 2">
            <a:extLst>
              <a:ext uri="{FF2B5EF4-FFF2-40B4-BE49-F238E27FC236}">
                <a16:creationId xmlns:a16="http://schemas.microsoft.com/office/drawing/2014/main" id="{494A04B9-1C0C-9649-89EA-1AEEB9CCE86B}"/>
              </a:ext>
            </a:extLst>
          </p:cNvPr>
          <p:cNvSpPr>
            <a:spLocks noGrp="1"/>
          </p:cNvSpPr>
          <p:nvPr>
            <p:ph idx="1"/>
          </p:nvPr>
        </p:nvSpPr>
        <p:spPr>
          <a:xfrm>
            <a:off x="1141413" y="2239990"/>
            <a:ext cx="9905998" cy="3262432"/>
          </a:xfrm>
        </p:spPr>
        <p:txBody>
          <a:bodyPr>
            <a:spAutoFit/>
          </a:bodyPr>
          <a:lstStyle/>
          <a:p>
            <a:pPr>
              <a:buClr>
                <a:schemeClr val="tx2"/>
              </a:buClr>
            </a:pPr>
            <a:r>
              <a:rPr lang="en-US" dirty="0"/>
              <a:t>Water Levels </a:t>
            </a:r>
          </a:p>
          <a:p>
            <a:pPr lvl="1">
              <a:buClr>
                <a:schemeClr val="tx2"/>
              </a:buClr>
            </a:pPr>
            <a:r>
              <a:rPr lang="en-US" dirty="0"/>
              <a:t>8/31/2018: 14.75”</a:t>
            </a:r>
          </a:p>
          <a:p>
            <a:pPr lvl="1">
              <a:buClr>
                <a:schemeClr val="tx2"/>
              </a:buClr>
            </a:pPr>
            <a:r>
              <a:rPr lang="en-US" dirty="0"/>
              <a:t>5/14/2019: 30”</a:t>
            </a:r>
          </a:p>
          <a:p>
            <a:pPr>
              <a:buClr>
                <a:schemeClr val="tx2"/>
              </a:buClr>
            </a:pPr>
            <a:r>
              <a:rPr lang="en-US" dirty="0"/>
              <a:t>Task Force Creation</a:t>
            </a:r>
          </a:p>
          <a:p>
            <a:pPr>
              <a:buClr>
                <a:schemeClr val="tx2"/>
              </a:buClr>
            </a:pPr>
            <a:r>
              <a:rPr lang="en-US" dirty="0"/>
              <a:t>Obtaining the DEQ Permit</a:t>
            </a:r>
          </a:p>
          <a:p>
            <a:pPr lvl="1">
              <a:buClr>
                <a:schemeClr val="tx2"/>
              </a:buClr>
            </a:pPr>
            <a:r>
              <a:rPr lang="en-US" dirty="0"/>
              <a:t>This kind of permit has never been issued at this scale</a:t>
            </a:r>
          </a:p>
          <a:p>
            <a:pPr>
              <a:buClr>
                <a:schemeClr val="tx2"/>
              </a:buClr>
            </a:pPr>
            <a:r>
              <a:rPr lang="en-US" dirty="0"/>
              <a:t>Bass Lake Opposition</a:t>
            </a:r>
          </a:p>
        </p:txBody>
      </p:sp>
    </p:spTree>
    <p:extLst>
      <p:ext uri="{BB962C8B-B14F-4D97-AF65-F5344CB8AC3E}">
        <p14:creationId xmlns:p14="http://schemas.microsoft.com/office/powerpoint/2010/main" val="4277988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3E17FE-D2A6-6D4E-A2A6-59A7201B65B6}"/>
              </a:ext>
            </a:extLst>
          </p:cNvPr>
          <p:cNvPicPr>
            <a:picLocks noChangeAspect="1"/>
          </p:cNvPicPr>
          <p:nvPr/>
        </p:nvPicPr>
        <p:blipFill>
          <a:blip r:embed="rId2"/>
          <a:stretch>
            <a:fillRect/>
          </a:stretch>
        </p:blipFill>
        <p:spPr>
          <a:xfrm>
            <a:off x="1084991" y="0"/>
            <a:ext cx="9613631" cy="6858000"/>
          </a:xfrm>
          <a:prstGeom prst="rect">
            <a:avLst/>
          </a:prstGeom>
        </p:spPr>
      </p:pic>
    </p:spTree>
    <p:extLst>
      <p:ext uri="{BB962C8B-B14F-4D97-AF65-F5344CB8AC3E}">
        <p14:creationId xmlns:p14="http://schemas.microsoft.com/office/powerpoint/2010/main" val="961324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2D5DC70-9241-684F-B5B1-16A3C5E2001B}"/>
              </a:ext>
            </a:extLst>
          </p:cNvPr>
          <p:cNvPicPr>
            <a:picLocks noChangeAspect="1"/>
          </p:cNvPicPr>
          <p:nvPr/>
        </p:nvPicPr>
        <p:blipFill>
          <a:blip r:embed="rId2"/>
          <a:stretch>
            <a:fillRect/>
          </a:stretch>
        </p:blipFill>
        <p:spPr>
          <a:xfrm>
            <a:off x="1310967" y="0"/>
            <a:ext cx="9383551" cy="6858000"/>
          </a:xfrm>
          <a:prstGeom prst="rect">
            <a:avLst/>
          </a:prstGeom>
        </p:spPr>
      </p:pic>
    </p:spTree>
    <p:extLst>
      <p:ext uri="{BB962C8B-B14F-4D97-AF65-F5344CB8AC3E}">
        <p14:creationId xmlns:p14="http://schemas.microsoft.com/office/powerpoint/2010/main" val="2196659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CFBCC0F-C46C-F146-9F60-AFA568D37165}"/>
              </a:ext>
            </a:extLst>
          </p:cNvPr>
          <p:cNvPicPr>
            <a:picLocks noChangeAspect="1"/>
          </p:cNvPicPr>
          <p:nvPr/>
        </p:nvPicPr>
        <p:blipFill>
          <a:blip r:embed="rId2"/>
          <a:stretch>
            <a:fillRect/>
          </a:stretch>
        </p:blipFill>
        <p:spPr>
          <a:xfrm>
            <a:off x="1500639" y="0"/>
            <a:ext cx="9190721" cy="6858000"/>
          </a:xfrm>
          <a:prstGeom prst="rect">
            <a:avLst/>
          </a:prstGeom>
        </p:spPr>
      </p:pic>
    </p:spTree>
    <p:extLst>
      <p:ext uri="{BB962C8B-B14F-4D97-AF65-F5344CB8AC3E}">
        <p14:creationId xmlns:p14="http://schemas.microsoft.com/office/powerpoint/2010/main" val="1337322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F650F-467D-2248-AD5E-35FF534393AD}"/>
              </a:ext>
            </a:extLst>
          </p:cNvPr>
          <p:cNvSpPr>
            <a:spLocks noGrp="1"/>
          </p:cNvSpPr>
          <p:nvPr>
            <p:ph type="title"/>
          </p:nvPr>
        </p:nvSpPr>
        <p:spPr>
          <a:xfrm>
            <a:off x="899366" y="1752262"/>
            <a:ext cx="9905998" cy="934156"/>
          </a:xfrm>
        </p:spPr>
        <p:txBody>
          <a:bodyPr>
            <a:normAutofit fontScale="90000"/>
          </a:bodyPr>
          <a:lstStyle/>
          <a:p>
            <a:pPr algn="ctr"/>
            <a:r>
              <a:rPr lang="en-US" dirty="0"/>
              <a:t>President’s Report</a:t>
            </a:r>
            <a:br>
              <a:rPr lang="en-US" dirty="0"/>
            </a:br>
            <a:r>
              <a:rPr lang="en-US" dirty="0"/>
              <a:t>Permit Highlights </a:t>
            </a:r>
            <a:br>
              <a:rPr lang="en-US" dirty="0"/>
            </a:br>
            <a:r>
              <a:rPr lang="en-US" dirty="0"/>
              <a:t>(or lowlights)</a:t>
            </a:r>
          </a:p>
        </p:txBody>
      </p:sp>
      <p:pic>
        <p:nvPicPr>
          <p:cNvPr id="4" name="Picture 3">
            <a:extLst>
              <a:ext uri="{FF2B5EF4-FFF2-40B4-BE49-F238E27FC236}">
                <a16:creationId xmlns:a16="http://schemas.microsoft.com/office/drawing/2014/main" id="{4EE45404-AA30-9A49-9855-FC45C4BDD2EC}"/>
              </a:ext>
            </a:extLst>
          </p:cNvPr>
          <p:cNvPicPr>
            <a:picLocks noChangeAspect="1"/>
          </p:cNvPicPr>
          <p:nvPr/>
        </p:nvPicPr>
        <p:blipFill>
          <a:blip r:embed="rId2"/>
          <a:stretch>
            <a:fillRect/>
          </a:stretch>
        </p:blipFill>
        <p:spPr>
          <a:xfrm>
            <a:off x="8336148" y="1169554"/>
            <a:ext cx="3646489" cy="4861986"/>
          </a:xfrm>
          <a:prstGeom prst="rect">
            <a:avLst/>
          </a:prstGeom>
        </p:spPr>
      </p:pic>
      <p:pic>
        <p:nvPicPr>
          <p:cNvPr id="6" name="Picture 5">
            <a:extLst>
              <a:ext uri="{FF2B5EF4-FFF2-40B4-BE49-F238E27FC236}">
                <a16:creationId xmlns:a16="http://schemas.microsoft.com/office/drawing/2014/main" id="{592BAC58-B4F7-5742-BA64-F1314C8B8A43}"/>
              </a:ext>
            </a:extLst>
          </p:cNvPr>
          <p:cNvPicPr>
            <a:picLocks noChangeAspect="1"/>
          </p:cNvPicPr>
          <p:nvPr/>
        </p:nvPicPr>
        <p:blipFill rotWithShape="1">
          <a:blip r:embed="rId3"/>
          <a:srcRect t="20311" r="13527" b="29535"/>
          <a:stretch/>
        </p:blipFill>
        <p:spPr>
          <a:xfrm rot="10800000">
            <a:off x="3254187" y="3820902"/>
            <a:ext cx="5081960" cy="2210638"/>
          </a:xfrm>
          <a:prstGeom prst="rect">
            <a:avLst/>
          </a:prstGeom>
        </p:spPr>
      </p:pic>
      <p:pic>
        <p:nvPicPr>
          <p:cNvPr id="10" name="Picture 9">
            <a:extLst>
              <a:ext uri="{FF2B5EF4-FFF2-40B4-BE49-F238E27FC236}">
                <a16:creationId xmlns:a16="http://schemas.microsoft.com/office/drawing/2014/main" id="{3DDB07ED-66DA-8346-BC35-8C59BD6DA410}"/>
              </a:ext>
            </a:extLst>
          </p:cNvPr>
          <p:cNvPicPr>
            <a:picLocks noChangeAspect="1"/>
          </p:cNvPicPr>
          <p:nvPr/>
        </p:nvPicPr>
        <p:blipFill rotWithShape="1">
          <a:blip r:embed="rId4"/>
          <a:srcRect l="25339" t="33542" b="4051"/>
          <a:stretch/>
        </p:blipFill>
        <p:spPr>
          <a:xfrm rot="5400000">
            <a:off x="-697632" y="2076548"/>
            <a:ext cx="4861986" cy="3047997"/>
          </a:xfrm>
          <a:prstGeom prst="rect">
            <a:avLst/>
          </a:prstGeom>
        </p:spPr>
      </p:pic>
    </p:spTree>
    <p:extLst>
      <p:ext uri="{BB962C8B-B14F-4D97-AF65-F5344CB8AC3E}">
        <p14:creationId xmlns:p14="http://schemas.microsoft.com/office/powerpoint/2010/main" val="12227666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018">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2018" id="{68DC0BF2-CF6A-3B4C-A46E-8B732D4C9CFF}" vid="{7D773F37-6F08-974F-8C99-05C7F761513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565</TotalTime>
  <Words>1191</Words>
  <Application>Microsoft Macintosh PowerPoint</Application>
  <PresentationFormat>Widescreen</PresentationFormat>
  <Paragraphs>189</Paragraphs>
  <Slides>31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Constantia</vt:lpstr>
      <vt:lpstr>Symbol</vt:lpstr>
      <vt:lpstr>Wingdings 2</vt:lpstr>
      <vt:lpstr>2018</vt:lpstr>
      <vt:lpstr>Eagle Lake Annual Meeting</vt:lpstr>
      <vt:lpstr>Agenda</vt:lpstr>
      <vt:lpstr>President’s Report</vt:lpstr>
      <vt:lpstr>President’s Report</vt:lpstr>
      <vt:lpstr>President’s Report – Lake Levels</vt:lpstr>
      <vt:lpstr>PowerPoint Presentation</vt:lpstr>
      <vt:lpstr>PowerPoint Presentation</vt:lpstr>
      <vt:lpstr>PowerPoint Presentation</vt:lpstr>
      <vt:lpstr>President’s Report Permit Highlights  (or lowlights)</vt:lpstr>
      <vt:lpstr>Permit Details</vt:lpstr>
      <vt:lpstr>Pumping Will Cease If…</vt:lpstr>
      <vt:lpstr>Other Pumping Details</vt:lpstr>
      <vt:lpstr>President’s Report</vt:lpstr>
      <vt:lpstr>PowerPoint Presentation</vt:lpstr>
      <vt:lpstr>When Can We Pump???</vt:lpstr>
      <vt:lpstr>Legal Lake Level and the Long Term Solution</vt:lpstr>
      <vt:lpstr>Texas Township Updates</vt:lpstr>
      <vt:lpstr>Trish Roberts  Special Assessment Districts</vt:lpstr>
      <vt:lpstr>Treasurer’s Report – SAD 1</vt:lpstr>
      <vt:lpstr>PowerPoint Presentation</vt:lpstr>
      <vt:lpstr>PowerPoint Presentation</vt:lpstr>
      <vt:lpstr>Lake Quality Committee</vt:lpstr>
      <vt:lpstr>Legal and Safety Committee</vt:lpstr>
      <vt:lpstr>Legal and Safety Committee</vt:lpstr>
      <vt:lpstr>Membership Committee - Update</vt:lpstr>
      <vt:lpstr>Membership Committee - Representatives</vt:lpstr>
      <vt:lpstr>Membership Committee – Why Join?</vt:lpstr>
      <vt:lpstr>Membership Committee – Recent Focus</vt:lpstr>
      <vt:lpstr>Membership Committee</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Eagle Lake Annual Meeting</dc:title>
  <dc:creator>Ken Toy</dc:creator>
  <cp:lastModifiedBy>Ken Toy</cp:lastModifiedBy>
  <cp:revision>24</cp:revision>
  <dcterms:created xsi:type="dcterms:W3CDTF">2019-05-14T17:04:17Z</dcterms:created>
  <dcterms:modified xsi:type="dcterms:W3CDTF">2019-05-17T19:06:33Z</dcterms:modified>
</cp:coreProperties>
</file>