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0" r:id="rId1"/>
  </p:sldMasterIdLst>
  <p:notesMasterIdLst>
    <p:notesMasterId r:id="rId32"/>
  </p:notesMasterIdLst>
  <p:sldIdLst>
    <p:sldId id="256" r:id="rId2"/>
    <p:sldId id="258" r:id="rId3"/>
    <p:sldId id="291" r:id="rId4"/>
    <p:sldId id="273" r:id="rId5"/>
    <p:sldId id="293" r:id="rId6"/>
    <p:sldId id="312" r:id="rId7"/>
    <p:sldId id="337" r:id="rId8"/>
    <p:sldId id="339" r:id="rId9"/>
    <p:sldId id="341" r:id="rId10"/>
    <p:sldId id="342" r:id="rId11"/>
    <p:sldId id="344" r:id="rId12"/>
    <p:sldId id="343" r:id="rId13"/>
    <p:sldId id="332" r:id="rId14"/>
    <p:sldId id="333" r:id="rId15"/>
    <p:sldId id="313" r:id="rId16"/>
    <p:sldId id="314" r:id="rId17"/>
    <p:sldId id="263" r:id="rId18"/>
    <p:sldId id="259" r:id="rId19"/>
    <p:sldId id="261" r:id="rId20"/>
    <p:sldId id="264" r:id="rId21"/>
    <p:sldId id="311" r:id="rId22"/>
    <p:sldId id="345" r:id="rId23"/>
    <p:sldId id="260" r:id="rId24"/>
    <p:sldId id="334" r:id="rId25"/>
    <p:sldId id="335" r:id="rId26"/>
    <p:sldId id="336" r:id="rId27"/>
    <p:sldId id="308" r:id="rId28"/>
    <p:sldId id="274" r:id="rId29"/>
    <p:sldId id="338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13"/>
    <p:restoredTop sz="94859"/>
  </p:normalViewPr>
  <p:slideViewPr>
    <p:cSldViewPr snapToGrid="0" snapToObjects="1">
      <p:cViewPr varScale="1">
        <p:scale>
          <a:sx n="112" d="100"/>
          <a:sy n="112" d="100"/>
        </p:scale>
        <p:origin x="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8" d="100"/>
          <a:sy n="118" d="100"/>
        </p:scale>
        <p:origin x="4960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DD64F6-C945-4088-B9EC-DC10B7095A58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D5FCCB8-6FCB-4DEB-8799-DA465E05D636}">
      <dgm:prSet/>
      <dgm:spPr/>
      <dgm:t>
        <a:bodyPr/>
        <a:lstStyle/>
        <a:p>
          <a:r>
            <a:rPr lang="en-US"/>
            <a:t>Revenues for the Period				    		$    9,352.91</a:t>
          </a:r>
        </a:p>
      </dgm:t>
    </dgm:pt>
    <dgm:pt modelId="{E89610FA-A643-4291-90EC-C6F8B050AA7F}" type="parTrans" cxnId="{17B2B6CF-BD75-403E-A947-5DA2A6983323}">
      <dgm:prSet/>
      <dgm:spPr/>
      <dgm:t>
        <a:bodyPr/>
        <a:lstStyle/>
        <a:p>
          <a:endParaRPr lang="en-US"/>
        </a:p>
      </dgm:t>
    </dgm:pt>
    <dgm:pt modelId="{AEE3AA2C-8F68-495C-A8C9-C5E4CFF5765C}" type="sibTrans" cxnId="{17B2B6CF-BD75-403E-A947-5DA2A6983323}">
      <dgm:prSet/>
      <dgm:spPr/>
      <dgm:t>
        <a:bodyPr/>
        <a:lstStyle/>
        <a:p>
          <a:endParaRPr lang="en-US"/>
        </a:p>
      </dgm:t>
    </dgm:pt>
    <dgm:pt modelId="{B5E409F4-5B20-4DC6-A0CF-60414722CA15}">
      <dgm:prSet/>
      <dgm:spPr/>
      <dgm:t>
        <a:bodyPr/>
        <a:lstStyle/>
        <a:p>
          <a:r>
            <a:rPr lang="en-US"/>
            <a:t>Pass-Thru Revenues from TT for Aerator Power			$    3,184.61</a:t>
          </a:r>
        </a:p>
      </dgm:t>
    </dgm:pt>
    <dgm:pt modelId="{3E9A64C6-BA9E-4959-BBE3-AAD3664AB0BD}" type="parTrans" cxnId="{0DF3CD56-81E1-4B47-A3B6-3B979214CFDE}">
      <dgm:prSet/>
      <dgm:spPr/>
      <dgm:t>
        <a:bodyPr/>
        <a:lstStyle/>
        <a:p>
          <a:endParaRPr lang="en-US"/>
        </a:p>
      </dgm:t>
    </dgm:pt>
    <dgm:pt modelId="{AACB4C24-748A-408A-8655-4A51AAED3D4D}" type="sibTrans" cxnId="{0DF3CD56-81E1-4B47-A3B6-3B979214CFDE}">
      <dgm:prSet/>
      <dgm:spPr/>
      <dgm:t>
        <a:bodyPr/>
        <a:lstStyle/>
        <a:p>
          <a:endParaRPr lang="en-US"/>
        </a:p>
      </dgm:t>
    </dgm:pt>
    <dgm:pt modelId="{BE30F5C5-B430-4214-AC92-45BE18162D6C}">
      <dgm:prSet/>
      <dgm:spPr/>
      <dgm:t>
        <a:bodyPr/>
        <a:lstStyle/>
        <a:p>
          <a:r>
            <a:rPr lang="en-US"/>
            <a:t>Expenditures for the Period					$    9,230.33</a:t>
          </a:r>
        </a:p>
      </dgm:t>
    </dgm:pt>
    <dgm:pt modelId="{D05691B2-8078-4F83-8AFD-FC8411FC54B5}" type="parTrans" cxnId="{BF87ACFD-C90A-4A69-A1B5-E2D28370F3AC}">
      <dgm:prSet/>
      <dgm:spPr/>
      <dgm:t>
        <a:bodyPr/>
        <a:lstStyle/>
        <a:p>
          <a:endParaRPr lang="en-US"/>
        </a:p>
      </dgm:t>
    </dgm:pt>
    <dgm:pt modelId="{A2FB91BA-DF4A-4AE1-893D-0447DDBF8AAF}" type="sibTrans" cxnId="{BF87ACFD-C90A-4A69-A1B5-E2D28370F3AC}">
      <dgm:prSet/>
      <dgm:spPr/>
      <dgm:t>
        <a:bodyPr/>
        <a:lstStyle/>
        <a:p>
          <a:endParaRPr lang="en-US"/>
        </a:p>
      </dgm:t>
    </dgm:pt>
    <dgm:pt modelId="{B7532483-6A93-46E8-810A-3B2A489F38F4}">
      <dgm:prSet/>
      <dgm:spPr/>
      <dgm:t>
        <a:bodyPr/>
        <a:lstStyle/>
        <a:p>
          <a:r>
            <a:rPr lang="en-US" dirty="0"/>
            <a:t>Pass-Thru Expense to Compressor Hosts for Aerator Power 	$    3,184.61</a:t>
          </a:r>
        </a:p>
      </dgm:t>
    </dgm:pt>
    <dgm:pt modelId="{4D0C8969-A721-49B9-AE18-15644E6C654F}" type="parTrans" cxnId="{A6787201-DD57-4126-B5B3-E23CC4B57386}">
      <dgm:prSet/>
      <dgm:spPr/>
      <dgm:t>
        <a:bodyPr/>
        <a:lstStyle/>
        <a:p>
          <a:endParaRPr lang="en-US"/>
        </a:p>
      </dgm:t>
    </dgm:pt>
    <dgm:pt modelId="{4E969E70-1979-4545-8385-7B72F6142351}" type="sibTrans" cxnId="{A6787201-DD57-4126-B5B3-E23CC4B57386}">
      <dgm:prSet/>
      <dgm:spPr/>
      <dgm:t>
        <a:bodyPr/>
        <a:lstStyle/>
        <a:p>
          <a:endParaRPr lang="en-US"/>
        </a:p>
      </dgm:t>
    </dgm:pt>
    <dgm:pt modelId="{567A04A6-E4B5-4F81-8EDF-209D5D041188}">
      <dgm:prSet/>
      <dgm:spPr/>
      <dgm:t>
        <a:bodyPr/>
        <a:lstStyle/>
        <a:p>
          <a:r>
            <a:rPr lang="en-US" dirty="0"/>
            <a:t>Net for the Period						$        122.58</a:t>
          </a:r>
        </a:p>
      </dgm:t>
    </dgm:pt>
    <dgm:pt modelId="{275679E7-F8F7-4E3E-8B1E-D1CBD3BE1D9C}" type="parTrans" cxnId="{EB77ACD2-0804-4C3B-AC77-C4F34EB35944}">
      <dgm:prSet/>
      <dgm:spPr/>
      <dgm:t>
        <a:bodyPr/>
        <a:lstStyle/>
        <a:p>
          <a:endParaRPr lang="en-US"/>
        </a:p>
      </dgm:t>
    </dgm:pt>
    <dgm:pt modelId="{8A388E4E-7FA8-4084-95B9-9D8869342D5C}" type="sibTrans" cxnId="{EB77ACD2-0804-4C3B-AC77-C4F34EB35944}">
      <dgm:prSet/>
      <dgm:spPr/>
      <dgm:t>
        <a:bodyPr/>
        <a:lstStyle/>
        <a:p>
          <a:endParaRPr lang="en-US"/>
        </a:p>
      </dgm:t>
    </dgm:pt>
    <dgm:pt modelId="{682E4534-D648-4A0F-A2C5-528797ED5DEC}">
      <dgm:prSet/>
      <dgm:spPr/>
      <dgm:t>
        <a:bodyPr/>
        <a:lstStyle/>
        <a:p>
          <a:r>
            <a:rPr lang="en-US" dirty="0"/>
            <a:t>Balance Brought Forward Start of the Period   			$   12,897.14</a:t>
          </a:r>
        </a:p>
      </dgm:t>
    </dgm:pt>
    <dgm:pt modelId="{66085BD6-D8FC-4120-A301-25951B484A59}" type="parTrans" cxnId="{EF56DF81-4123-4BBC-9BF8-42F835907441}">
      <dgm:prSet/>
      <dgm:spPr/>
      <dgm:t>
        <a:bodyPr/>
        <a:lstStyle/>
        <a:p>
          <a:endParaRPr lang="en-US"/>
        </a:p>
      </dgm:t>
    </dgm:pt>
    <dgm:pt modelId="{9EEDC949-441C-4961-8B06-124AB3700226}" type="sibTrans" cxnId="{EF56DF81-4123-4BBC-9BF8-42F835907441}">
      <dgm:prSet/>
      <dgm:spPr/>
      <dgm:t>
        <a:bodyPr/>
        <a:lstStyle/>
        <a:p>
          <a:endParaRPr lang="en-US"/>
        </a:p>
      </dgm:t>
    </dgm:pt>
    <dgm:pt modelId="{60DF57AF-2A68-4E93-91D4-A4C555DFFE9A}">
      <dgm:prSet/>
      <dgm:spPr/>
      <dgm:t>
        <a:bodyPr/>
        <a:lstStyle/>
        <a:p>
          <a:r>
            <a:rPr lang="en-US" dirty="0"/>
            <a:t>Net Funds Available End of the Period				$   13,019.72</a:t>
          </a:r>
        </a:p>
      </dgm:t>
    </dgm:pt>
    <dgm:pt modelId="{A039DCC3-0520-4C0E-8CFC-8388A1B85A96}" type="parTrans" cxnId="{03D6D530-9D69-41A6-A28F-85498F4AD851}">
      <dgm:prSet/>
      <dgm:spPr/>
      <dgm:t>
        <a:bodyPr/>
        <a:lstStyle/>
        <a:p>
          <a:endParaRPr lang="en-US"/>
        </a:p>
      </dgm:t>
    </dgm:pt>
    <dgm:pt modelId="{2189F0D4-0852-40C2-AC7B-06B201FA95F5}" type="sibTrans" cxnId="{03D6D530-9D69-41A6-A28F-85498F4AD851}">
      <dgm:prSet/>
      <dgm:spPr/>
      <dgm:t>
        <a:bodyPr/>
        <a:lstStyle/>
        <a:p>
          <a:endParaRPr lang="en-US"/>
        </a:p>
      </dgm:t>
    </dgm:pt>
    <dgm:pt modelId="{F132A077-6068-8949-A279-C31A83767897}" type="pres">
      <dgm:prSet presAssocID="{A5DD64F6-C945-4088-B9EC-DC10B7095A58}" presName="vert0" presStyleCnt="0">
        <dgm:presLayoutVars>
          <dgm:dir/>
          <dgm:animOne val="branch"/>
          <dgm:animLvl val="lvl"/>
        </dgm:presLayoutVars>
      </dgm:prSet>
      <dgm:spPr/>
    </dgm:pt>
    <dgm:pt modelId="{6D7B15C3-7BEE-1B44-A007-5090AF946F5B}" type="pres">
      <dgm:prSet presAssocID="{2D5FCCB8-6FCB-4DEB-8799-DA465E05D636}" presName="thickLine" presStyleLbl="alignNode1" presStyleIdx="0" presStyleCnt="7"/>
      <dgm:spPr/>
    </dgm:pt>
    <dgm:pt modelId="{3BAFE7F3-C271-4545-AAC0-E6485CA7FAE6}" type="pres">
      <dgm:prSet presAssocID="{2D5FCCB8-6FCB-4DEB-8799-DA465E05D636}" presName="horz1" presStyleCnt="0"/>
      <dgm:spPr/>
    </dgm:pt>
    <dgm:pt modelId="{00009A03-DDD8-264F-968D-C7C9536F4B4D}" type="pres">
      <dgm:prSet presAssocID="{2D5FCCB8-6FCB-4DEB-8799-DA465E05D636}" presName="tx1" presStyleLbl="revTx" presStyleIdx="0" presStyleCnt="7"/>
      <dgm:spPr/>
    </dgm:pt>
    <dgm:pt modelId="{5FA0679A-ADF9-9A4B-AFDC-ABE41835D999}" type="pres">
      <dgm:prSet presAssocID="{2D5FCCB8-6FCB-4DEB-8799-DA465E05D636}" presName="vert1" presStyleCnt="0"/>
      <dgm:spPr/>
    </dgm:pt>
    <dgm:pt modelId="{ADABBC65-334E-8B47-9E2A-12BA51E6030F}" type="pres">
      <dgm:prSet presAssocID="{B5E409F4-5B20-4DC6-A0CF-60414722CA15}" presName="thickLine" presStyleLbl="alignNode1" presStyleIdx="1" presStyleCnt="7"/>
      <dgm:spPr/>
    </dgm:pt>
    <dgm:pt modelId="{639D16FD-26BB-8C42-9729-92A8F7819D63}" type="pres">
      <dgm:prSet presAssocID="{B5E409F4-5B20-4DC6-A0CF-60414722CA15}" presName="horz1" presStyleCnt="0"/>
      <dgm:spPr/>
    </dgm:pt>
    <dgm:pt modelId="{A419F498-9C81-274E-A5A7-703D37C05C0F}" type="pres">
      <dgm:prSet presAssocID="{B5E409F4-5B20-4DC6-A0CF-60414722CA15}" presName="tx1" presStyleLbl="revTx" presStyleIdx="1" presStyleCnt="7"/>
      <dgm:spPr/>
    </dgm:pt>
    <dgm:pt modelId="{82C08E2C-A6D2-B24D-99B4-28156E0803B1}" type="pres">
      <dgm:prSet presAssocID="{B5E409F4-5B20-4DC6-A0CF-60414722CA15}" presName="vert1" presStyleCnt="0"/>
      <dgm:spPr/>
    </dgm:pt>
    <dgm:pt modelId="{0286F692-7B11-CB40-8577-95741D46AF51}" type="pres">
      <dgm:prSet presAssocID="{BE30F5C5-B430-4214-AC92-45BE18162D6C}" presName="thickLine" presStyleLbl="alignNode1" presStyleIdx="2" presStyleCnt="7"/>
      <dgm:spPr/>
    </dgm:pt>
    <dgm:pt modelId="{3C4719FE-31F3-134B-8B08-AA7440B3202A}" type="pres">
      <dgm:prSet presAssocID="{BE30F5C5-B430-4214-AC92-45BE18162D6C}" presName="horz1" presStyleCnt="0"/>
      <dgm:spPr/>
    </dgm:pt>
    <dgm:pt modelId="{EB686D17-2E5D-F443-A149-1D7C45A91056}" type="pres">
      <dgm:prSet presAssocID="{BE30F5C5-B430-4214-AC92-45BE18162D6C}" presName="tx1" presStyleLbl="revTx" presStyleIdx="2" presStyleCnt="7"/>
      <dgm:spPr/>
    </dgm:pt>
    <dgm:pt modelId="{00A769A4-4D15-7445-82F7-150AB38BFF57}" type="pres">
      <dgm:prSet presAssocID="{BE30F5C5-B430-4214-AC92-45BE18162D6C}" presName="vert1" presStyleCnt="0"/>
      <dgm:spPr/>
    </dgm:pt>
    <dgm:pt modelId="{761021B4-092E-5345-8FE1-3313346501D2}" type="pres">
      <dgm:prSet presAssocID="{B7532483-6A93-46E8-810A-3B2A489F38F4}" presName="thickLine" presStyleLbl="alignNode1" presStyleIdx="3" presStyleCnt="7"/>
      <dgm:spPr/>
    </dgm:pt>
    <dgm:pt modelId="{11A5EA55-8EAC-9347-B633-FF862D810A1B}" type="pres">
      <dgm:prSet presAssocID="{B7532483-6A93-46E8-810A-3B2A489F38F4}" presName="horz1" presStyleCnt="0"/>
      <dgm:spPr/>
    </dgm:pt>
    <dgm:pt modelId="{3766111B-B1AC-C841-862A-869AB7F24B76}" type="pres">
      <dgm:prSet presAssocID="{B7532483-6A93-46E8-810A-3B2A489F38F4}" presName="tx1" presStyleLbl="revTx" presStyleIdx="3" presStyleCnt="7"/>
      <dgm:spPr/>
    </dgm:pt>
    <dgm:pt modelId="{57D92979-5212-E14C-B375-23D8D04CC6DE}" type="pres">
      <dgm:prSet presAssocID="{B7532483-6A93-46E8-810A-3B2A489F38F4}" presName="vert1" presStyleCnt="0"/>
      <dgm:spPr/>
    </dgm:pt>
    <dgm:pt modelId="{C634D87E-B562-DA43-827E-F1C492799EF6}" type="pres">
      <dgm:prSet presAssocID="{567A04A6-E4B5-4F81-8EDF-209D5D041188}" presName="thickLine" presStyleLbl="alignNode1" presStyleIdx="4" presStyleCnt="7"/>
      <dgm:spPr/>
    </dgm:pt>
    <dgm:pt modelId="{75BBFC02-2407-5846-AE78-B0245FA81B78}" type="pres">
      <dgm:prSet presAssocID="{567A04A6-E4B5-4F81-8EDF-209D5D041188}" presName="horz1" presStyleCnt="0"/>
      <dgm:spPr/>
    </dgm:pt>
    <dgm:pt modelId="{A85477E1-754F-EC47-8516-24FCA6F02638}" type="pres">
      <dgm:prSet presAssocID="{567A04A6-E4B5-4F81-8EDF-209D5D041188}" presName="tx1" presStyleLbl="revTx" presStyleIdx="4" presStyleCnt="7"/>
      <dgm:spPr/>
    </dgm:pt>
    <dgm:pt modelId="{3B21BB49-8D85-7E43-B472-1AA8EE2BAFCD}" type="pres">
      <dgm:prSet presAssocID="{567A04A6-E4B5-4F81-8EDF-209D5D041188}" presName="vert1" presStyleCnt="0"/>
      <dgm:spPr/>
    </dgm:pt>
    <dgm:pt modelId="{5BFCABA5-9CD0-FE40-8BEA-82E16463F91A}" type="pres">
      <dgm:prSet presAssocID="{682E4534-D648-4A0F-A2C5-528797ED5DEC}" presName="thickLine" presStyleLbl="alignNode1" presStyleIdx="5" presStyleCnt="7"/>
      <dgm:spPr/>
    </dgm:pt>
    <dgm:pt modelId="{5C99B92E-5F67-8F4B-95C3-30DA71E5784A}" type="pres">
      <dgm:prSet presAssocID="{682E4534-D648-4A0F-A2C5-528797ED5DEC}" presName="horz1" presStyleCnt="0"/>
      <dgm:spPr/>
    </dgm:pt>
    <dgm:pt modelId="{D3A58287-71E4-6F41-AF00-7491E972E399}" type="pres">
      <dgm:prSet presAssocID="{682E4534-D648-4A0F-A2C5-528797ED5DEC}" presName="tx1" presStyleLbl="revTx" presStyleIdx="5" presStyleCnt="7"/>
      <dgm:spPr/>
    </dgm:pt>
    <dgm:pt modelId="{165A8024-7DEF-9D41-8DA3-0FBFF1755E12}" type="pres">
      <dgm:prSet presAssocID="{682E4534-D648-4A0F-A2C5-528797ED5DEC}" presName="vert1" presStyleCnt="0"/>
      <dgm:spPr/>
    </dgm:pt>
    <dgm:pt modelId="{3891E2B8-D10F-454A-AE7D-6E0A4CD78FD7}" type="pres">
      <dgm:prSet presAssocID="{60DF57AF-2A68-4E93-91D4-A4C555DFFE9A}" presName="thickLine" presStyleLbl="alignNode1" presStyleIdx="6" presStyleCnt="7"/>
      <dgm:spPr/>
    </dgm:pt>
    <dgm:pt modelId="{83D0C7FE-D628-E54C-9660-00FB233E42C2}" type="pres">
      <dgm:prSet presAssocID="{60DF57AF-2A68-4E93-91D4-A4C555DFFE9A}" presName="horz1" presStyleCnt="0"/>
      <dgm:spPr/>
    </dgm:pt>
    <dgm:pt modelId="{C4320A6A-160B-2E4E-9F44-B81872CA5024}" type="pres">
      <dgm:prSet presAssocID="{60DF57AF-2A68-4E93-91D4-A4C555DFFE9A}" presName="tx1" presStyleLbl="revTx" presStyleIdx="6" presStyleCnt="7"/>
      <dgm:spPr/>
    </dgm:pt>
    <dgm:pt modelId="{E2578550-4D28-D440-A96E-B02C81139C8C}" type="pres">
      <dgm:prSet presAssocID="{60DF57AF-2A68-4E93-91D4-A4C555DFFE9A}" presName="vert1" presStyleCnt="0"/>
      <dgm:spPr/>
    </dgm:pt>
  </dgm:ptLst>
  <dgm:cxnLst>
    <dgm:cxn modelId="{A6787201-DD57-4126-B5B3-E23CC4B57386}" srcId="{A5DD64F6-C945-4088-B9EC-DC10B7095A58}" destId="{B7532483-6A93-46E8-810A-3B2A489F38F4}" srcOrd="3" destOrd="0" parTransId="{4D0C8969-A721-49B9-AE18-15644E6C654F}" sibTransId="{4E969E70-1979-4545-8385-7B72F6142351}"/>
    <dgm:cxn modelId="{EEC41304-44ED-BE40-990B-67B072550E42}" type="presOf" srcId="{BE30F5C5-B430-4214-AC92-45BE18162D6C}" destId="{EB686D17-2E5D-F443-A149-1D7C45A91056}" srcOrd="0" destOrd="0" presId="urn:microsoft.com/office/officeart/2008/layout/LinedList"/>
    <dgm:cxn modelId="{03D6D530-9D69-41A6-A28F-85498F4AD851}" srcId="{A5DD64F6-C945-4088-B9EC-DC10B7095A58}" destId="{60DF57AF-2A68-4E93-91D4-A4C555DFFE9A}" srcOrd="6" destOrd="0" parTransId="{A039DCC3-0520-4C0E-8CFC-8388A1B85A96}" sibTransId="{2189F0D4-0852-40C2-AC7B-06B201FA95F5}"/>
    <dgm:cxn modelId="{0DF3CD56-81E1-4B47-A3B6-3B979214CFDE}" srcId="{A5DD64F6-C945-4088-B9EC-DC10B7095A58}" destId="{B5E409F4-5B20-4DC6-A0CF-60414722CA15}" srcOrd="1" destOrd="0" parTransId="{3E9A64C6-BA9E-4959-BBE3-AAD3664AB0BD}" sibTransId="{AACB4C24-748A-408A-8655-4A51AAED3D4D}"/>
    <dgm:cxn modelId="{A371CB6C-88AE-C444-82D6-33FE1C5AFC03}" type="presOf" srcId="{B7532483-6A93-46E8-810A-3B2A489F38F4}" destId="{3766111B-B1AC-C841-862A-869AB7F24B76}" srcOrd="0" destOrd="0" presId="urn:microsoft.com/office/officeart/2008/layout/LinedList"/>
    <dgm:cxn modelId="{5A601D6E-605D-A44F-8F84-69C69A1E6345}" type="presOf" srcId="{2D5FCCB8-6FCB-4DEB-8799-DA465E05D636}" destId="{00009A03-DDD8-264F-968D-C7C9536F4B4D}" srcOrd="0" destOrd="0" presId="urn:microsoft.com/office/officeart/2008/layout/LinedList"/>
    <dgm:cxn modelId="{EF56DF81-4123-4BBC-9BF8-42F835907441}" srcId="{A5DD64F6-C945-4088-B9EC-DC10B7095A58}" destId="{682E4534-D648-4A0F-A2C5-528797ED5DEC}" srcOrd="5" destOrd="0" parTransId="{66085BD6-D8FC-4120-A301-25951B484A59}" sibTransId="{9EEDC949-441C-4961-8B06-124AB3700226}"/>
    <dgm:cxn modelId="{78521F83-EA03-6F47-911F-AFB0C3E01E35}" type="presOf" srcId="{A5DD64F6-C945-4088-B9EC-DC10B7095A58}" destId="{F132A077-6068-8949-A279-C31A83767897}" srcOrd="0" destOrd="0" presId="urn:microsoft.com/office/officeart/2008/layout/LinedList"/>
    <dgm:cxn modelId="{0DB49E93-2520-DC40-B36C-3360F9D8CB5B}" type="presOf" srcId="{682E4534-D648-4A0F-A2C5-528797ED5DEC}" destId="{D3A58287-71E4-6F41-AF00-7491E972E399}" srcOrd="0" destOrd="0" presId="urn:microsoft.com/office/officeart/2008/layout/LinedList"/>
    <dgm:cxn modelId="{FDF47E96-CF30-F547-A380-06186CCBB057}" type="presOf" srcId="{567A04A6-E4B5-4F81-8EDF-209D5D041188}" destId="{A85477E1-754F-EC47-8516-24FCA6F02638}" srcOrd="0" destOrd="0" presId="urn:microsoft.com/office/officeart/2008/layout/LinedList"/>
    <dgm:cxn modelId="{17B2B6CF-BD75-403E-A947-5DA2A6983323}" srcId="{A5DD64F6-C945-4088-B9EC-DC10B7095A58}" destId="{2D5FCCB8-6FCB-4DEB-8799-DA465E05D636}" srcOrd="0" destOrd="0" parTransId="{E89610FA-A643-4291-90EC-C6F8B050AA7F}" sibTransId="{AEE3AA2C-8F68-495C-A8C9-C5E4CFF5765C}"/>
    <dgm:cxn modelId="{EB77ACD2-0804-4C3B-AC77-C4F34EB35944}" srcId="{A5DD64F6-C945-4088-B9EC-DC10B7095A58}" destId="{567A04A6-E4B5-4F81-8EDF-209D5D041188}" srcOrd="4" destOrd="0" parTransId="{275679E7-F8F7-4E3E-8B1E-D1CBD3BE1D9C}" sibTransId="{8A388E4E-7FA8-4084-95B9-9D8869342D5C}"/>
    <dgm:cxn modelId="{9690E9DD-E9E4-CA49-B08D-5D16A1CDC7F9}" type="presOf" srcId="{B5E409F4-5B20-4DC6-A0CF-60414722CA15}" destId="{A419F498-9C81-274E-A5A7-703D37C05C0F}" srcOrd="0" destOrd="0" presId="urn:microsoft.com/office/officeart/2008/layout/LinedList"/>
    <dgm:cxn modelId="{4D677DE9-0078-2F44-BDF9-B72195CD1188}" type="presOf" srcId="{60DF57AF-2A68-4E93-91D4-A4C555DFFE9A}" destId="{C4320A6A-160B-2E4E-9F44-B81872CA5024}" srcOrd="0" destOrd="0" presId="urn:microsoft.com/office/officeart/2008/layout/LinedList"/>
    <dgm:cxn modelId="{BF87ACFD-C90A-4A69-A1B5-E2D28370F3AC}" srcId="{A5DD64F6-C945-4088-B9EC-DC10B7095A58}" destId="{BE30F5C5-B430-4214-AC92-45BE18162D6C}" srcOrd="2" destOrd="0" parTransId="{D05691B2-8078-4F83-8AFD-FC8411FC54B5}" sibTransId="{A2FB91BA-DF4A-4AE1-893D-0447DDBF8AAF}"/>
    <dgm:cxn modelId="{D0FB186B-54FA-9547-845E-CFE190445AF8}" type="presParOf" srcId="{F132A077-6068-8949-A279-C31A83767897}" destId="{6D7B15C3-7BEE-1B44-A007-5090AF946F5B}" srcOrd="0" destOrd="0" presId="urn:microsoft.com/office/officeart/2008/layout/LinedList"/>
    <dgm:cxn modelId="{991DA381-FD65-4846-AC3E-5541B56627E9}" type="presParOf" srcId="{F132A077-6068-8949-A279-C31A83767897}" destId="{3BAFE7F3-C271-4545-AAC0-E6485CA7FAE6}" srcOrd="1" destOrd="0" presId="urn:microsoft.com/office/officeart/2008/layout/LinedList"/>
    <dgm:cxn modelId="{77174ECA-847C-5144-8EDF-E8C1C6B64328}" type="presParOf" srcId="{3BAFE7F3-C271-4545-AAC0-E6485CA7FAE6}" destId="{00009A03-DDD8-264F-968D-C7C9536F4B4D}" srcOrd="0" destOrd="0" presId="urn:microsoft.com/office/officeart/2008/layout/LinedList"/>
    <dgm:cxn modelId="{D61DAFD7-8920-0F41-87C3-E51C3DFB45E9}" type="presParOf" srcId="{3BAFE7F3-C271-4545-AAC0-E6485CA7FAE6}" destId="{5FA0679A-ADF9-9A4B-AFDC-ABE41835D999}" srcOrd="1" destOrd="0" presId="urn:microsoft.com/office/officeart/2008/layout/LinedList"/>
    <dgm:cxn modelId="{0A8446E6-0514-B44C-813B-1F18E8B3F422}" type="presParOf" srcId="{F132A077-6068-8949-A279-C31A83767897}" destId="{ADABBC65-334E-8B47-9E2A-12BA51E6030F}" srcOrd="2" destOrd="0" presId="urn:microsoft.com/office/officeart/2008/layout/LinedList"/>
    <dgm:cxn modelId="{94D82674-6199-EB4C-BE79-38B6C03E2F80}" type="presParOf" srcId="{F132A077-6068-8949-A279-C31A83767897}" destId="{639D16FD-26BB-8C42-9729-92A8F7819D63}" srcOrd="3" destOrd="0" presId="urn:microsoft.com/office/officeart/2008/layout/LinedList"/>
    <dgm:cxn modelId="{266510A8-C1EC-1944-A911-F345F6065C0C}" type="presParOf" srcId="{639D16FD-26BB-8C42-9729-92A8F7819D63}" destId="{A419F498-9C81-274E-A5A7-703D37C05C0F}" srcOrd="0" destOrd="0" presId="urn:microsoft.com/office/officeart/2008/layout/LinedList"/>
    <dgm:cxn modelId="{C2E29209-BD88-894D-92A0-EA9B4A06CA7E}" type="presParOf" srcId="{639D16FD-26BB-8C42-9729-92A8F7819D63}" destId="{82C08E2C-A6D2-B24D-99B4-28156E0803B1}" srcOrd="1" destOrd="0" presId="urn:microsoft.com/office/officeart/2008/layout/LinedList"/>
    <dgm:cxn modelId="{F62D7BB2-A8F4-984D-9558-CEFC107934D7}" type="presParOf" srcId="{F132A077-6068-8949-A279-C31A83767897}" destId="{0286F692-7B11-CB40-8577-95741D46AF51}" srcOrd="4" destOrd="0" presId="urn:microsoft.com/office/officeart/2008/layout/LinedList"/>
    <dgm:cxn modelId="{F77FF614-F4E6-324A-81EC-4445BF2A1BE1}" type="presParOf" srcId="{F132A077-6068-8949-A279-C31A83767897}" destId="{3C4719FE-31F3-134B-8B08-AA7440B3202A}" srcOrd="5" destOrd="0" presId="urn:microsoft.com/office/officeart/2008/layout/LinedList"/>
    <dgm:cxn modelId="{A9234FEC-EE71-D54C-B7FC-4D9BAB51843A}" type="presParOf" srcId="{3C4719FE-31F3-134B-8B08-AA7440B3202A}" destId="{EB686D17-2E5D-F443-A149-1D7C45A91056}" srcOrd="0" destOrd="0" presId="urn:microsoft.com/office/officeart/2008/layout/LinedList"/>
    <dgm:cxn modelId="{3AE95C47-A12C-5648-9F9A-246FA000CD7B}" type="presParOf" srcId="{3C4719FE-31F3-134B-8B08-AA7440B3202A}" destId="{00A769A4-4D15-7445-82F7-150AB38BFF57}" srcOrd="1" destOrd="0" presId="urn:microsoft.com/office/officeart/2008/layout/LinedList"/>
    <dgm:cxn modelId="{8AD49AD9-E553-A447-ABB9-85CB0EF3FD42}" type="presParOf" srcId="{F132A077-6068-8949-A279-C31A83767897}" destId="{761021B4-092E-5345-8FE1-3313346501D2}" srcOrd="6" destOrd="0" presId="urn:microsoft.com/office/officeart/2008/layout/LinedList"/>
    <dgm:cxn modelId="{03D58A7A-55DC-1F4E-A0B8-60700694A6A9}" type="presParOf" srcId="{F132A077-6068-8949-A279-C31A83767897}" destId="{11A5EA55-8EAC-9347-B633-FF862D810A1B}" srcOrd="7" destOrd="0" presId="urn:microsoft.com/office/officeart/2008/layout/LinedList"/>
    <dgm:cxn modelId="{9EFAC81F-1846-674E-B436-6EC4AE157F7A}" type="presParOf" srcId="{11A5EA55-8EAC-9347-B633-FF862D810A1B}" destId="{3766111B-B1AC-C841-862A-869AB7F24B76}" srcOrd="0" destOrd="0" presId="urn:microsoft.com/office/officeart/2008/layout/LinedList"/>
    <dgm:cxn modelId="{AE57E315-A48E-D844-9D77-46A8BE2CB0D3}" type="presParOf" srcId="{11A5EA55-8EAC-9347-B633-FF862D810A1B}" destId="{57D92979-5212-E14C-B375-23D8D04CC6DE}" srcOrd="1" destOrd="0" presId="urn:microsoft.com/office/officeart/2008/layout/LinedList"/>
    <dgm:cxn modelId="{75E25985-639E-E447-8394-B6C985F23B68}" type="presParOf" srcId="{F132A077-6068-8949-A279-C31A83767897}" destId="{C634D87E-B562-DA43-827E-F1C492799EF6}" srcOrd="8" destOrd="0" presId="urn:microsoft.com/office/officeart/2008/layout/LinedList"/>
    <dgm:cxn modelId="{128F4604-7E7F-374B-86F6-672E03597EB9}" type="presParOf" srcId="{F132A077-6068-8949-A279-C31A83767897}" destId="{75BBFC02-2407-5846-AE78-B0245FA81B78}" srcOrd="9" destOrd="0" presId="urn:microsoft.com/office/officeart/2008/layout/LinedList"/>
    <dgm:cxn modelId="{33B8F2B9-DA7E-B14A-8B2E-1FAAF6030AEA}" type="presParOf" srcId="{75BBFC02-2407-5846-AE78-B0245FA81B78}" destId="{A85477E1-754F-EC47-8516-24FCA6F02638}" srcOrd="0" destOrd="0" presId="urn:microsoft.com/office/officeart/2008/layout/LinedList"/>
    <dgm:cxn modelId="{807EED92-CD4C-A341-876C-CB58DAA825FB}" type="presParOf" srcId="{75BBFC02-2407-5846-AE78-B0245FA81B78}" destId="{3B21BB49-8D85-7E43-B472-1AA8EE2BAFCD}" srcOrd="1" destOrd="0" presId="urn:microsoft.com/office/officeart/2008/layout/LinedList"/>
    <dgm:cxn modelId="{8F93D5AA-CFF0-0749-BA43-D0A87280A2B6}" type="presParOf" srcId="{F132A077-6068-8949-A279-C31A83767897}" destId="{5BFCABA5-9CD0-FE40-8BEA-82E16463F91A}" srcOrd="10" destOrd="0" presId="urn:microsoft.com/office/officeart/2008/layout/LinedList"/>
    <dgm:cxn modelId="{BA9E464D-07F2-3D48-9377-46226BBE2F4B}" type="presParOf" srcId="{F132A077-6068-8949-A279-C31A83767897}" destId="{5C99B92E-5F67-8F4B-95C3-30DA71E5784A}" srcOrd="11" destOrd="0" presId="urn:microsoft.com/office/officeart/2008/layout/LinedList"/>
    <dgm:cxn modelId="{55AD7F00-D580-5B4A-A9CB-D8F8F088DD85}" type="presParOf" srcId="{5C99B92E-5F67-8F4B-95C3-30DA71E5784A}" destId="{D3A58287-71E4-6F41-AF00-7491E972E399}" srcOrd="0" destOrd="0" presId="urn:microsoft.com/office/officeart/2008/layout/LinedList"/>
    <dgm:cxn modelId="{EC0FE926-9C8F-E744-8926-5620795B4643}" type="presParOf" srcId="{5C99B92E-5F67-8F4B-95C3-30DA71E5784A}" destId="{165A8024-7DEF-9D41-8DA3-0FBFF1755E12}" srcOrd="1" destOrd="0" presId="urn:microsoft.com/office/officeart/2008/layout/LinedList"/>
    <dgm:cxn modelId="{AA038E15-C6CB-0C48-B5E4-6E7B69005095}" type="presParOf" srcId="{F132A077-6068-8949-A279-C31A83767897}" destId="{3891E2B8-D10F-454A-AE7D-6E0A4CD78FD7}" srcOrd="12" destOrd="0" presId="urn:microsoft.com/office/officeart/2008/layout/LinedList"/>
    <dgm:cxn modelId="{BAE76C11-6DAD-EB42-8215-8A97278EF628}" type="presParOf" srcId="{F132A077-6068-8949-A279-C31A83767897}" destId="{83D0C7FE-D628-E54C-9660-00FB233E42C2}" srcOrd="13" destOrd="0" presId="urn:microsoft.com/office/officeart/2008/layout/LinedList"/>
    <dgm:cxn modelId="{0DF49215-AFE2-0840-86FE-85160839BA82}" type="presParOf" srcId="{83D0C7FE-D628-E54C-9660-00FB233E42C2}" destId="{C4320A6A-160B-2E4E-9F44-B81872CA5024}" srcOrd="0" destOrd="0" presId="urn:microsoft.com/office/officeart/2008/layout/LinedList"/>
    <dgm:cxn modelId="{CA8B4915-635E-2A4B-9942-9435893425CB}" type="presParOf" srcId="{83D0C7FE-D628-E54C-9660-00FB233E42C2}" destId="{E2578550-4D28-D440-A96E-B02C81139C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678E3B-2B3E-4033-9F98-30BE24DC5FE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DD93A8-4A3B-4DED-9AB6-F1E14861AFD0}">
      <dgm:prSet/>
      <dgm:spPr/>
      <dgm:t>
        <a:bodyPr/>
        <a:lstStyle/>
        <a:p>
          <a:r>
            <a:rPr lang="en-US"/>
            <a:t>Revenues for the Period						$         287.58</a:t>
          </a:r>
        </a:p>
      </dgm:t>
    </dgm:pt>
    <dgm:pt modelId="{07A781F6-6556-4093-B47B-553250A7CD7C}" type="parTrans" cxnId="{BDA3A354-87C7-4676-A9CD-A79191352E93}">
      <dgm:prSet/>
      <dgm:spPr/>
      <dgm:t>
        <a:bodyPr/>
        <a:lstStyle/>
        <a:p>
          <a:endParaRPr lang="en-US"/>
        </a:p>
      </dgm:t>
    </dgm:pt>
    <dgm:pt modelId="{2FA94969-F018-4E5E-8515-4653007B7919}" type="sibTrans" cxnId="{BDA3A354-87C7-4676-A9CD-A79191352E93}">
      <dgm:prSet/>
      <dgm:spPr/>
      <dgm:t>
        <a:bodyPr/>
        <a:lstStyle/>
        <a:p>
          <a:endParaRPr lang="en-US"/>
        </a:p>
      </dgm:t>
    </dgm:pt>
    <dgm:pt modelId="{AF7EEEBE-6BAC-476F-A2FB-389040BE1CAC}">
      <dgm:prSet/>
      <dgm:spPr/>
      <dgm:t>
        <a:bodyPr/>
        <a:lstStyle/>
        <a:p>
          <a:r>
            <a:rPr lang="en-US"/>
            <a:t>Expenditures for the Period					$    56,065.81</a:t>
          </a:r>
        </a:p>
      </dgm:t>
    </dgm:pt>
    <dgm:pt modelId="{FEFAE9ED-D76D-4A49-B023-2E1E41322889}" type="parTrans" cxnId="{05EA050E-9DF1-4849-B6C3-28A7F3363066}">
      <dgm:prSet/>
      <dgm:spPr/>
      <dgm:t>
        <a:bodyPr/>
        <a:lstStyle/>
        <a:p>
          <a:endParaRPr lang="en-US"/>
        </a:p>
      </dgm:t>
    </dgm:pt>
    <dgm:pt modelId="{DD31A2B3-A473-4E85-AA9F-F236C4EAB3CD}" type="sibTrans" cxnId="{05EA050E-9DF1-4849-B6C3-28A7F3363066}">
      <dgm:prSet/>
      <dgm:spPr/>
      <dgm:t>
        <a:bodyPr/>
        <a:lstStyle/>
        <a:p>
          <a:endParaRPr lang="en-US"/>
        </a:p>
      </dgm:t>
    </dgm:pt>
    <dgm:pt modelId="{895ABA86-26CB-4626-8F3A-CE4B244404BA}">
      <dgm:prSet/>
      <dgm:spPr/>
      <dgm:t>
        <a:bodyPr/>
        <a:lstStyle/>
        <a:p>
          <a:r>
            <a:rPr lang="en-US"/>
            <a:t>Net for the Period						$   (55,778.23) </a:t>
          </a:r>
        </a:p>
      </dgm:t>
    </dgm:pt>
    <dgm:pt modelId="{155613CF-57C4-4BC3-B750-A31AC7BDD162}" type="parTrans" cxnId="{441DDE15-EB6A-4F86-ACEE-2408DED005BB}">
      <dgm:prSet/>
      <dgm:spPr/>
      <dgm:t>
        <a:bodyPr/>
        <a:lstStyle/>
        <a:p>
          <a:endParaRPr lang="en-US"/>
        </a:p>
      </dgm:t>
    </dgm:pt>
    <dgm:pt modelId="{A8B156F0-C827-4C31-96D2-E749845029E5}" type="sibTrans" cxnId="{441DDE15-EB6A-4F86-ACEE-2408DED005BB}">
      <dgm:prSet/>
      <dgm:spPr/>
      <dgm:t>
        <a:bodyPr/>
        <a:lstStyle/>
        <a:p>
          <a:endParaRPr lang="en-US"/>
        </a:p>
      </dgm:t>
    </dgm:pt>
    <dgm:pt modelId="{1840C832-BAF6-4BDF-88AA-FD338DDA356F}">
      <dgm:prSet/>
      <dgm:spPr/>
      <dgm:t>
        <a:bodyPr/>
        <a:lstStyle/>
        <a:p>
          <a:r>
            <a:rPr lang="en-US"/>
            <a:t>Balance Brought Forward Start of the Period			$     75,214.61</a:t>
          </a:r>
        </a:p>
      </dgm:t>
    </dgm:pt>
    <dgm:pt modelId="{B72B9554-F1A9-4FEC-A84D-93DF8EC496F6}" type="parTrans" cxnId="{CA1C069E-C2EF-475F-9059-F55EADE0BE15}">
      <dgm:prSet/>
      <dgm:spPr/>
      <dgm:t>
        <a:bodyPr/>
        <a:lstStyle/>
        <a:p>
          <a:endParaRPr lang="en-US"/>
        </a:p>
      </dgm:t>
    </dgm:pt>
    <dgm:pt modelId="{514C9E20-9ECA-4FA9-8148-BFA6B2E7C476}" type="sibTrans" cxnId="{CA1C069E-C2EF-475F-9059-F55EADE0BE15}">
      <dgm:prSet/>
      <dgm:spPr/>
      <dgm:t>
        <a:bodyPr/>
        <a:lstStyle/>
        <a:p>
          <a:endParaRPr lang="en-US"/>
        </a:p>
      </dgm:t>
    </dgm:pt>
    <dgm:pt modelId="{C4300891-CC14-41CC-8DAC-22E1FBEB1828}">
      <dgm:prSet/>
      <dgm:spPr/>
      <dgm:t>
        <a:bodyPr/>
        <a:lstStyle/>
        <a:p>
          <a:r>
            <a:rPr lang="en-US"/>
            <a:t>Net Funds Available End of the Period				$     19,436.38</a:t>
          </a:r>
        </a:p>
      </dgm:t>
    </dgm:pt>
    <dgm:pt modelId="{7F28AA06-A82A-49B4-B086-AA1A779B29DD}" type="parTrans" cxnId="{4547C252-B509-48DD-876E-BDA03FDD4A1B}">
      <dgm:prSet/>
      <dgm:spPr/>
      <dgm:t>
        <a:bodyPr/>
        <a:lstStyle/>
        <a:p>
          <a:endParaRPr lang="en-US"/>
        </a:p>
      </dgm:t>
    </dgm:pt>
    <dgm:pt modelId="{8215A97D-4768-42DF-9369-DD87BA6D49CF}" type="sibTrans" cxnId="{4547C252-B509-48DD-876E-BDA03FDD4A1B}">
      <dgm:prSet/>
      <dgm:spPr/>
      <dgm:t>
        <a:bodyPr/>
        <a:lstStyle/>
        <a:p>
          <a:endParaRPr lang="en-US"/>
        </a:p>
      </dgm:t>
    </dgm:pt>
    <dgm:pt modelId="{79BA6518-E093-734D-956D-E9674ABAF85B}" type="pres">
      <dgm:prSet presAssocID="{63678E3B-2B3E-4033-9F98-30BE24DC5FE5}" presName="linear" presStyleCnt="0">
        <dgm:presLayoutVars>
          <dgm:animLvl val="lvl"/>
          <dgm:resizeHandles val="exact"/>
        </dgm:presLayoutVars>
      </dgm:prSet>
      <dgm:spPr/>
    </dgm:pt>
    <dgm:pt modelId="{2A8E524C-B3F6-254E-8EAD-25DFEADC9A21}" type="pres">
      <dgm:prSet presAssocID="{66DD93A8-4A3B-4DED-9AB6-F1E14861AFD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D8CEFF5-B16D-6D4D-A2A2-8FF2449E3DF2}" type="pres">
      <dgm:prSet presAssocID="{2FA94969-F018-4E5E-8515-4653007B7919}" presName="spacer" presStyleCnt="0"/>
      <dgm:spPr/>
    </dgm:pt>
    <dgm:pt modelId="{5F0340EF-7399-0048-A38E-B02FA1FF3441}" type="pres">
      <dgm:prSet presAssocID="{AF7EEEBE-6BAC-476F-A2FB-389040BE1CA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6F4A4BD-07A3-AF47-8D86-975ECDF01EE1}" type="pres">
      <dgm:prSet presAssocID="{DD31A2B3-A473-4E85-AA9F-F236C4EAB3CD}" presName="spacer" presStyleCnt="0"/>
      <dgm:spPr/>
    </dgm:pt>
    <dgm:pt modelId="{B82F1C44-C54C-5A40-A5CB-6820F03F9991}" type="pres">
      <dgm:prSet presAssocID="{895ABA86-26CB-4626-8F3A-CE4B244404B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EC927AE-F4A9-9A4C-A91B-1934C3C6B380}" type="pres">
      <dgm:prSet presAssocID="{A8B156F0-C827-4C31-96D2-E749845029E5}" presName="spacer" presStyleCnt="0"/>
      <dgm:spPr/>
    </dgm:pt>
    <dgm:pt modelId="{775F378F-C822-1841-80DE-F4F117B7A56D}" type="pres">
      <dgm:prSet presAssocID="{1840C832-BAF6-4BDF-88AA-FD338DDA356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D5CAF27-84D5-D548-A179-FFF6CEC73D0D}" type="pres">
      <dgm:prSet presAssocID="{514C9E20-9ECA-4FA9-8148-BFA6B2E7C476}" presName="spacer" presStyleCnt="0"/>
      <dgm:spPr/>
    </dgm:pt>
    <dgm:pt modelId="{BBCEF933-7EA5-DD48-B922-88E718F3880A}" type="pres">
      <dgm:prSet presAssocID="{C4300891-CC14-41CC-8DAC-22E1FBEB182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5EA050E-9DF1-4849-B6C3-28A7F3363066}" srcId="{63678E3B-2B3E-4033-9F98-30BE24DC5FE5}" destId="{AF7EEEBE-6BAC-476F-A2FB-389040BE1CAC}" srcOrd="1" destOrd="0" parTransId="{FEFAE9ED-D76D-4A49-B023-2E1E41322889}" sibTransId="{DD31A2B3-A473-4E85-AA9F-F236C4EAB3CD}"/>
    <dgm:cxn modelId="{441DDE15-EB6A-4F86-ACEE-2408DED005BB}" srcId="{63678E3B-2B3E-4033-9F98-30BE24DC5FE5}" destId="{895ABA86-26CB-4626-8F3A-CE4B244404BA}" srcOrd="2" destOrd="0" parTransId="{155613CF-57C4-4BC3-B750-A31AC7BDD162}" sibTransId="{A8B156F0-C827-4C31-96D2-E749845029E5}"/>
    <dgm:cxn modelId="{C2AF5720-D3C9-5349-AC4D-5140E95E830F}" type="presOf" srcId="{1840C832-BAF6-4BDF-88AA-FD338DDA356F}" destId="{775F378F-C822-1841-80DE-F4F117B7A56D}" srcOrd="0" destOrd="0" presId="urn:microsoft.com/office/officeart/2005/8/layout/vList2"/>
    <dgm:cxn modelId="{E8AAD94F-7FAE-AB4F-B9D0-0939CD8850AF}" type="presOf" srcId="{66DD93A8-4A3B-4DED-9AB6-F1E14861AFD0}" destId="{2A8E524C-B3F6-254E-8EAD-25DFEADC9A21}" srcOrd="0" destOrd="0" presId="urn:microsoft.com/office/officeart/2005/8/layout/vList2"/>
    <dgm:cxn modelId="{4547C252-B509-48DD-876E-BDA03FDD4A1B}" srcId="{63678E3B-2B3E-4033-9F98-30BE24DC5FE5}" destId="{C4300891-CC14-41CC-8DAC-22E1FBEB1828}" srcOrd="4" destOrd="0" parTransId="{7F28AA06-A82A-49B4-B086-AA1A779B29DD}" sibTransId="{8215A97D-4768-42DF-9369-DD87BA6D49CF}"/>
    <dgm:cxn modelId="{BDA3A354-87C7-4676-A9CD-A79191352E93}" srcId="{63678E3B-2B3E-4033-9F98-30BE24DC5FE5}" destId="{66DD93A8-4A3B-4DED-9AB6-F1E14861AFD0}" srcOrd="0" destOrd="0" parTransId="{07A781F6-6556-4093-B47B-553250A7CD7C}" sibTransId="{2FA94969-F018-4E5E-8515-4653007B7919}"/>
    <dgm:cxn modelId="{47FE1D74-BDF8-A742-9E49-93090AE7A7B4}" type="presOf" srcId="{63678E3B-2B3E-4033-9F98-30BE24DC5FE5}" destId="{79BA6518-E093-734D-956D-E9674ABAF85B}" srcOrd="0" destOrd="0" presId="urn:microsoft.com/office/officeart/2005/8/layout/vList2"/>
    <dgm:cxn modelId="{2F0B8A93-3BD5-2144-B19A-7E028818E8FA}" type="presOf" srcId="{AF7EEEBE-6BAC-476F-A2FB-389040BE1CAC}" destId="{5F0340EF-7399-0048-A38E-B02FA1FF3441}" srcOrd="0" destOrd="0" presId="urn:microsoft.com/office/officeart/2005/8/layout/vList2"/>
    <dgm:cxn modelId="{93BA7199-2F42-E24A-89BF-90C36B175024}" type="presOf" srcId="{895ABA86-26CB-4626-8F3A-CE4B244404BA}" destId="{B82F1C44-C54C-5A40-A5CB-6820F03F9991}" srcOrd="0" destOrd="0" presId="urn:microsoft.com/office/officeart/2005/8/layout/vList2"/>
    <dgm:cxn modelId="{CA1C069E-C2EF-475F-9059-F55EADE0BE15}" srcId="{63678E3B-2B3E-4033-9F98-30BE24DC5FE5}" destId="{1840C832-BAF6-4BDF-88AA-FD338DDA356F}" srcOrd="3" destOrd="0" parTransId="{B72B9554-F1A9-4FEC-A84D-93DF8EC496F6}" sibTransId="{514C9E20-9ECA-4FA9-8148-BFA6B2E7C476}"/>
    <dgm:cxn modelId="{B3945EA9-5A76-404B-B35E-67658ECB40B7}" type="presOf" srcId="{C4300891-CC14-41CC-8DAC-22E1FBEB1828}" destId="{BBCEF933-7EA5-DD48-B922-88E718F3880A}" srcOrd="0" destOrd="0" presId="urn:microsoft.com/office/officeart/2005/8/layout/vList2"/>
    <dgm:cxn modelId="{E56A9D5F-495C-C548-9459-A9A601E763B8}" type="presParOf" srcId="{79BA6518-E093-734D-956D-E9674ABAF85B}" destId="{2A8E524C-B3F6-254E-8EAD-25DFEADC9A21}" srcOrd="0" destOrd="0" presId="urn:microsoft.com/office/officeart/2005/8/layout/vList2"/>
    <dgm:cxn modelId="{1EBE95EA-FDF3-6D43-BFEC-12872E1C0284}" type="presParOf" srcId="{79BA6518-E093-734D-956D-E9674ABAF85B}" destId="{7D8CEFF5-B16D-6D4D-A2A2-8FF2449E3DF2}" srcOrd="1" destOrd="0" presId="urn:microsoft.com/office/officeart/2005/8/layout/vList2"/>
    <dgm:cxn modelId="{ADFE8E3F-1DA2-3349-8D74-6773E6DE1471}" type="presParOf" srcId="{79BA6518-E093-734D-956D-E9674ABAF85B}" destId="{5F0340EF-7399-0048-A38E-B02FA1FF3441}" srcOrd="2" destOrd="0" presId="urn:microsoft.com/office/officeart/2005/8/layout/vList2"/>
    <dgm:cxn modelId="{9F5D1033-892B-494A-AB35-5B820EF70E72}" type="presParOf" srcId="{79BA6518-E093-734D-956D-E9674ABAF85B}" destId="{F6F4A4BD-07A3-AF47-8D86-975ECDF01EE1}" srcOrd="3" destOrd="0" presId="urn:microsoft.com/office/officeart/2005/8/layout/vList2"/>
    <dgm:cxn modelId="{00C1A728-FD12-6043-9F18-27CE6478B71B}" type="presParOf" srcId="{79BA6518-E093-734D-956D-E9674ABAF85B}" destId="{B82F1C44-C54C-5A40-A5CB-6820F03F9991}" srcOrd="4" destOrd="0" presId="urn:microsoft.com/office/officeart/2005/8/layout/vList2"/>
    <dgm:cxn modelId="{80E3E7DA-1DA3-E34C-8940-3B548EBDBBCB}" type="presParOf" srcId="{79BA6518-E093-734D-956D-E9674ABAF85B}" destId="{5EC927AE-F4A9-9A4C-A91B-1934C3C6B380}" srcOrd="5" destOrd="0" presId="urn:microsoft.com/office/officeart/2005/8/layout/vList2"/>
    <dgm:cxn modelId="{CBF045EC-E968-A640-8017-26E5BD2DA058}" type="presParOf" srcId="{79BA6518-E093-734D-956D-E9674ABAF85B}" destId="{775F378F-C822-1841-80DE-F4F117B7A56D}" srcOrd="6" destOrd="0" presId="urn:microsoft.com/office/officeart/2005/8/layout/vList2"/>
    <dgm:cxn modelId="{5FBE119E-071F-6442-B564-5CB174559D7F}" type="presParOf" srcId="{79BA6518-E093-734D-956D-E9674ABAF85B}" destId="{BD5CAF27-84D5-D548-A179-FFF6CEC73D0D}" srcOrd="7" destOrd="0" presId="urn:microsoft.com/office/officeart/2005/8/layout/vList2"/>
    <dgm:cxn modelId="{BD80D934-30C2-1440-BF2C-E9591A3C2304}" type="presParOf" srcId="{79BA6518-E093-734D-956D-E9674ABAF85B}" destId="{BBCEF933-7EA5-DD48-B922-88E718F3880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80E1DB-C749-4621-B553-67A4561D6F5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0F3446A-465E-4C64-A232-4E63BC1C3BDB}">
      <dgm:prSet/>
      <dgm:spPr/>
      <dgm:t>
        <a:bodyPr/>
        <a:lstStyle/>
        <a:p>
          <a:r>
            <a:rPr lang="en-US"/>
            <a:t>Revenues for the Period						$     1,129.20</a:t>
          </a:r>
        </a:p>
      </dgm:t>
    </dgm:pt>
    <dgm:pt modelId="{8016477C-A54A-4B3B-89C0-D7A8C35DB51D}" type="parTrans" cxnId="{0594D440-5C9B-45B1-98B5-76529336780F}">
      <dgm:prSet/>
      <dgm:spPr/>
      <dgm:t>
        <a:bodyPr/>
        <a:lstStyle/>
        <a:p>
          <a:endParaRPr lang="en-US"/>
        </a:p>
      </dgm:t>
    </dgm:pt>
    <dgm:pt modelId="{03D4E623-431D-4330-9782-2DE1D8D2F90A}" type="sibTrans" cxnId="{0594D440-5C9B-45B1-98B5-76529336780F}">
      <dgm:prSet/>
      <dgm:spPr/>
      <dgm:t>
        <a:bodyPr/>
        <a:lstStyle/>
        <a:p>
          <a:endParaRPr lang="en-US"/>
        </a:p>
      </dgm:t>
    </dgm:pt>
    <dgm:pt modelId="{D2CB26E2-E683-494B-9A24-7C3E3A8653E3}">
      <dgm:prSet/>
      <dgm:spPr/>
      <dgm:t>
        <a:bodyPr/>
        <a:lstStyle/>
        <a:p>
          <a:r>
            <a:rPr lang="en-US"/>
            <a:t>Expenditures for the Period					$     9,374.81</a:t>
          </a:r>
        </a:p>
      </dgm:t>
    </dgm:pt>
    <dgm:pt modelId="{AB833E4A-C6B7-4326-921E-AB932B93DEDA}" type="parTrans" cxnId="{B71F286F-FDC0-4115-BF73-155ECF6678D0}">
      <dgm:prSet/>
      <dgm:spPr/>
      <dgm:t>
        <a:bodyPr/>
        <a:lstStyle/>
        <a:p>
          <a:endParaRPr lang="en-US"/>
        </a:p>
      </dgm:t>
    </dgm:pt>
    <dgm:pt modelId="{CE51441D-4BBD-4392-87B2-00219C328D6B}" type="sibTrans" cxnId="{B71F286F-FDC0-4115-BF73-155ECF6678D0}">
      <dgm:prSet/>
      <dgm:spPr/>
      <dgm:t>
        <a:bodyPr/>
        <a:lstStyle/>
        <a:p>
          <a:endParaRPr lang="en-US"/>
        </a:p>
      </dgm:t>
    </dgm:pt>
    <dgm:pt modelId="{6F813556-7491-4A47-9409-C8E4274F37B5}">
      <dgm:prSet/>
      <dgm:spPr/>
      <dgm:t>
        <a:bodyPr/>
        <a:lstStyle/>
        <a:p>
          <a:r>
            <a:rPr lang="en-US" dirty="0"/>
            <a:t>Net for the Period						$   (8,245.61)</a:t>
          </a:r>
        </a:p>
      </dgm:t>
    </dgm:pt>
    <dgm:pt modelId="{70D085D6-6DDA-4E0B-A358-854F82089273}" type="parTrans" cxnId="{BB2F5768-CC6B-4375-A158-08D157A8B430}">
      <dgm:prSet/>
      <dgm:spPr/>
      <dgm:t>
        <a:bodyPr/>
        <a:lstStyle/>
        <a:p>
          <a:endParaRPr lang="en-US"/>
        </a:p>
      </dgm:t>
    </dgm:pt>
    <dgm:pt modelId="{FE5C936E-90DA-44BC-86A1-B7E28AF0A512}" type="sibTrans" cxnId="{BB2F5768-CC6B-4375-A158-08D157A8B430}">
      <dgm:prSet/>
      <dgm:spPr/>
      <dgm:t>
        <a:bodyPr/>
        <a:lstStyle/>
        <a:p>
          <a:endParaRPr lang="en-US"/>
        </a:p>
      </dgm:t>
    </dgm:pt>
    <dgm:pt modelId="{5B30B723-DA7C-4675-84E1-AB97655F6C03}">
      <dgm:prSet/>
      <dgm:spPr/>
      <dgm:t>
        <a:bodyPr/>
        <a:lstStyle/>
        <a:p>
          <a:r>
            <a:rPr lang="en-US" dirty="0"/>
            <a:t>Balance Brought Forward Start of the Period			$   95,668.01</a:t>
          </a:r>
        </a:p>
      </dgm:t>
    </dgm:pt>
    <dgm:pt modelId="{D03F40F5-4371-4AF4-B095-12B0D13ECDF8}" type="parTrans" cxnId="{1259BDF5-020A-489D-AC4A-AF981BA3E9C3}">
      <dgm:prSet/>
      <dgm:spPr/>
      <dgm:t>
        <a:bodyPr/>
        <a:lstStyle/>
        <a:p>
          <a:endParaRPr lang="en-US"/>
        </a:p>
      </dgm:t>
    </dgm:pt>
    <dgm:pt modelId="{E364F60D-2BC0-4FDC-AD45-A951432AE7CD}" type="sibTrans" cxnId="{1259BDF5-020A-489D-AC4A-AF981BA3E9C3}">
      <dgm:prSet/>
      <dgm:spPr/>
      <dgm:t>
        <a:bodyPr/>
        <a:lstStyle/>
        <a:p>
          <a:endParaRPr lang="en-US"/>
        </a:p>
      </dgm:t>
    </dgm:pt>
    <dgm:pt modelId="{59C8A192-8645-4428-BC0E-BC7570547357}">
      <dgm:prSet/>
      <dgm:spPr/>
      <dgm:t>
        <a:bodyPr/>
        <a:lstStyle/>
        <a:p>
          <a:r>
            <a:rPr lang="en-US" dirty="0"/>
            <a:t>Net Funds Available End of the Period				$   87,422.40</a:t>
          </a:r>
        </a:p>
      </dgm:t>
    </dgm:pt>
    <dgm:pt modelId="{A069C494-49B8-42AA-8AF3-C844622FD49B}" type="parTrans" cxnId="{51A5F5DE-9AFB-4D7D-AA06-D623D7719B6A}">
      <dgm:prSet/>
      <dgm:spPr/>
      <dgm:t>
        <a:bodyPr/>
        <a:lstStyle/>
        <a:p>
          <a:endParaRPr lang="en-US"/>
        </a:p>
      </dgm:t>
    </dgm:pt>
    <dgm:pt modelId="{08F21025-DD92-4C45-B1C7-49422F42787E}" type="sibTrans" cxnId="{51A5F5DE-9AFB-4D7D-AA06-D623D7719B6A}">
      <dgm:prSet/>
      <dgm:spPr/>
      <dgm:t>
        <a:bodyPr/>
        <a:lstStyle/>
        <a:p>
          <a:endParaRPr lang="en-US"/>
        </a:p>
      </dgm:t>
    </dgm:pt>
    <dgm:pt modelId="{1439132E-5B95-654C-8BFA-4E567EAC40B8}" type="pres">
      <dgm:prSet presAssocID="{A180E1DB-C749-4621-B553-67A4561D6F53}" presName="linear" presStyleCnt="0">
        <dgm:presLayoutVars>
          <dgm:animLvl val="lvl"/>
          <dgm:resizeHandles val="exact"/>
        </dgm:presLayoutVars>
      </dgm:prSet>
      <dgm:spPr/>
    </dgm:pt>
    <dgm:pt modelId="{2F5BFBF7-8C32-C641-BE90-B966D5DCF43B}" type="pres">
      <dgm:prSet presAssocID="{F0F3446A-465E-4C64-A232-4E63BC1C3BD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2C8853D-DED4-7242-8AF5-2858F5990F66}" type="pres">
      <dgm:prSet presAssocID="{03D4E623-431D-4330-9782-2DE1D8D2F90A}" presName="spacer" presStyleCnt="0"/>
      <dgm:spPr/>
    </dgm:pt>
    <dgm:pt modelId="{BBE0F68A-E2B4-A84C-A052-477494956322}" type="pres">
      <dgm:prSet presAssocID="{D2CB26E2-E683-494B-9A24-7C3E3A8653E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EC782F8-8260-E44B-B21E-46B3E52FDB65}" type="pres">
      <dgm:prSet presAssocID="{CE51441D-4BBD-4392-87B2-00219C328D6B}" presName="spacer" presStyleCnt="0"/>
      <dgm:spPr/>
    </dgm:pt>
    <dgm:pt modelId="{F65CE23E-6B39-2A4C-889F-7D3914B56C39}" type="pres">
      <dgm:prSet presAssocID="{6F813556-7491-4A47-9409-C8E4274F37B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8AE7ED6-B4C2-5641-9568-C63B7D60158C}" type="pres">
      <dgm:prSet presAssocID="{FE5C936E-90DA-44BC-86A1-B7E28AF0A512}" presName="spacer" presStyleCnt="0"/>
      <dgm:spPr/>
    </dgm:pt>
    <dgm:pt modelId="{8C13EBE0-9495-FC4E-9D4B-FEEC1A1D4B08}" type="pres">
      <dgm:prSet presAssocID="{5B30B723-DA7C-4675-84E1-AB97655F6C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BB19B90-35E3-9C41-9122-7ED0B450FDB9}" type="pres">
      <dgm:prSet presAssocID="{E364F60D-2BC0-4FDC-AD45-A951432AE7CD}" presName="spacer" presStyleCnt="0"/>
      <dgm:spPr/>
    </dgm:pt>
    <dgm:pt modelId="{419E25BF-CEA5-B94E-9ECD-F5EE5CE89CB8}" type="pres">
      <dgm:prSet presAssocID="{59C8A192-8645-4428-BC0E-BC757054735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6457E12-7FB1-0E49-A910-47687ADEE03D}" type="presOf" srcId="{59C8A192-8645-4428-BC0E-BC7570547357}" destId="{419E25BF-CEA5-B94E-9ECD-F5EE5CE89CB8}" srcOrd="0" destOrd="0" presId="urn:microsoft.com/office/officeart/2005/8/layout/vList2"/>
    <dgm:cxn modelId="{B9D9D714-D2DF-CB4F-AE9A-6A15AFB485FE}" type="presOf" srcId="{5B30B723-DA7C-4675-84E1-AB97655F6C03}" destId="{8C13EBE0-9495-FC4E-9D4B-FEEC1A1D4B08}" srcOrd="0" destOrd="0" presId="urn:microsoft.com/office/officeart/2005/8/layout/vList2"/>
    <dgm:cxn modelId="{53FBC637-E086-944C-9E25-F37B5CB76F14}" type="presOf" srcId="{A180E1DB-C749-4621-B553-67A4561D6F53}" destId="{1439132E-5B95-654C-8BFA-4E567EAC40B8}" srcOrd="0" destOrd="0" presId="urn:microsoft.com/office/officeart/2005/8/layout/vList2"/>
    <dgm:cxn modelId="{0594D440-5C9B-45B1-98B5-76529336780F}" srcId="{A180E1DB-C749-4621-B553-67A4561D6F53}" destId="{F0F3446A-465E-4C64-A232-4E63BC1C3BDB}" srcOrd="0" destOrd="0" parTransId="{8016477C-A54A-4B3B-89C0-D7A8C35DB51D}" sibTransId="{03D4E623-431D-4330-9782-2DE1D8D2F90A}"/>
    <dgm:cxn modelId="{1B9F864C-F3CB-F24A-8968-068312397A70}" type="presOf" srcId="{6F813556-7491-4A47-9409-C8E4274F37B5}" destId="{F65CE23E-6B39-2A4C-889F-7D3914B56C39}" srcOrd="0" destOrd="0" presId="urn:microsoft.com/office/officeart/2005/8/layout/vList2"/>
    <dgm:cxn modelId="{BB2F5768-CC6B-4375-A158-08D157A8B430}" srcId="{A180E1DB-C749-4621-B553-67A4561D6F53}" destId="{6F813556-7491-4A47-9409-C8E4274F37B5}" srcOrd="2" destOrd="0" parTransId="{70D085D6-6DDA-4E0B-A358-854F82089273}" sibTransId="{FE5C936E-90DA-44BC-86A1-B7E28AF0A512}"/>
    <dgm:cxn modelId="{A6DEFB6E-C050-F846-BD19-8CA1C2D24A62}" type="presOf" srcId="{F0F3446A-465E-4C64-A232-4E63BC1C3BDB}" destId="{2F5BFBF7-8C32-C641-BE90-B966D5DCF43B}" srcOrd="0" destOrd="0" presId="urn:microsoft.com/office/officeart/2005/8/layout/vList2"/>
    <dgm:cxn modelId="{B71F286F-FDC0-4115-BF73-155ECF6678D0}" srcId="{A180E1DB-C749-4621-B553-67A4561D6F53}" destId="{D2CB26E2-E683-494B-9A24-7C3E3A8653E3}" srcOrd="1" destOrd="0" parTransId="{AB833E4A-C6B7-4326-921E-AB932B93DEDA}" sibTransId="{CE51441D-4BBD-4392-87B2-00219C328D6B}"/>
    <dgm:cxn modelId="{8AD343B7-9F62-DA40-81A0-E4CFE8304E20}" type="presOf" srcId="{D2CB26E2-E683-494B-9A24-7C3E3A8653E3}" destId="{BBE0F68A-E2B4-A84C-A052-477494956322}" srcOrd="0" destOrd="0" presId="urn:microsoft.com/office/officeart/2005/8/layout/vList2"/>
    <dgm:cxn modelId="{51A5F5DE-9AFB-4D7D-AA06-D623D7719B6A}" srcId="{A180E1DB-C749-4621-B553-67A4561D6F53}" destId="{59C8A192-8645-4428-BC0E-BC7570547357}" srcOrd="4" destOrd="0" parTransId="{A069C494-49B8-42AA-8AF3-C844622FD49B}" sibTransId="{08F21025-DD92-4C45-B1C7-49422F42787E}"/>
    <dgm:cxn modelId="{1259BDF5-020A-489D-AC4A-AF981BA3E9C3}" srcId="{A180E1DB-C749-4621-B553-67A4561D6F53}" destId="{5B30B723-DA7C-4675-84E1-AB97655F6C03}" srcOrd="3" destOrd="0" parTransId="{D03F40F5-4371-4AF4-B095-12B0D13ECDF8}" sibTransId="{E364F60D-2BC0-4FDC-AD45-A951432AE7CD}"/>
    <dgm:cxn modelId="{3C8809D8-259F-B049-8E78-2333CE14F6BE}" type="presParOf" srcId="{1439132E-5B95-654C-8BFA-4E567EAC40B8}" destId="{2F5BFBF7-8C32-C641-BE90-B966D5DCF43B}" srcOrd="0" destOrd="0" presId="urn:microsoft.com/office/officeart/2005/8/layout/vList2"/>
    <dgm:cxn modelId="{C9052761-A06B-2E46-B960-99F75D8BE05D}" type="presParOf" srcId="{1439132E-5B95-654C-8BFA-4E567EAC40B8}" destId="{92C8853D-DED4-7242-8AF5-2858F5990F66}" srcOrd="1" destOrd="0" presId="urn:microsoft.com/office/officeart/2005/8/layout/vList2"/>
    <dgm:cxn modelId="{7018D296-B7B7-A147-86E8-83BE9CBBE1D8}" type="presParOf" srcId="{1439132E-5B95-654C-8BFA-4E567EAC40B8}" destId="{BBE0F68A-E2B4-A84C-A052-477494956322}" srcOrd="2" destOrd="0" presId="urn:microsoft.com/office/officeart/2005/8/layout/vList2"/>
    <dgm:cxn modelId="{5A6907B3-DFE4-084B-A00E-62C3A9DE0A07}" type="presParOf" srcId="{1439132E-5B95-654C-8BFA-4E567EAC40B8}" destId="{9EC782F8-8260-E44B-B21E-46B3E52FDB65}" srcOrd="3" destOrd="0" presId="urn:microsoft.com/office/officeart/2005/8/layout/vList2"/>
    <dgm:cxn modelId="{3B51B72A-B3AF-0F40-BDE2-4F647CB60B32}" type="presParOf" srcId="{1439132E-5B95-654C-8BFA-4E567EAC40B8}" destId="{F65CE23E-6B39-2A4C-889F-7D3914B56C39}" srcOrd="4" destOrd="0" presId="urn:microsoft.com/office/officeart/2005/8/layout/vList2"/>
    <dgm:cxn modelId="{74CF41BB-7C6B-754C-9187-C665DE9E69BC}" type="presParOf" srcId="{1439132E-5B95-654C-8BFA-4E567EAC40B8}" destId="{A8AE7ED6-B4C2-5641-9568-C63B7D60158C}" srcOrd="5" destOrd="0" presId="urn:microsoft.com/office/officeart/2005/8/layout/vList2"/>
    <dgm:cxn modelId="{F3F88719-ED9C-0444-99D2-7B34B4416DE9}" type="presParOf" srcId="{1439132E-5B95-654C-8BFA-4E567EAC40B8}" destId="{8C13EBE0-9495-FC4E-9D4B-FEEC1A1D4B08}" srcOrd="6" destOrd="0" presId="urn:microsoft.com/office/officeart/2005/8/layout/vList2"/>
    <dgm:cxn modelId="{149803D4-E37D-1B47-9E93-23DC82C45333}" type="presParOf" srcId="{1439132E-5B95-654C-8BFA-4E567EAC40B8}" destId="{7BB19B90-35E3-9C41-9122-7ED0B450FDB9}" srcOrd="7" destOrd="0" presId="urn:microsoft.com/office/officeart/2005/8/layout/vList2"/>
    <dgm:cxn modelId="{C344B294-50C6-284C-881B-35BF3409A41B}" type="presParOf" srcId="{1439132E-5B95-654C-8BFA-4E567EAC40B8}" destId="{419E25BF-CEA5-B94E-9ECD-F5EE5CE89CB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0F5D30-975B-401E-91A6-C993C7D65D4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16001A-9595-4245-99D8-F76ECF927C7F}">
      <dgm:prSet/>
      <dgm:spPr/>
      <dgm:t>
        <a:bodyPr/>
        <a:lstStyle/>
        <a:p>
          <a:r>
            <a:rPr lang="en-US" dirty="0"/>
            <a:t>Revenues for the Period						$   7,732.92</a:t>
          </a:r>
        </a:p>
      </dgm:t>
    </dgm:pt>
    <dgm:pt modelId="{5BABD136-7460-44ED-B34E-0EB64B419677}" type="parTrans" cxnId="{9B326968-ED83-4228-8EBC-355371C49D63}">
      <dgm:prSet/>
      <dgm:spPr/>
      <dgm:t>
        <a:bodyPr/>
        <a:lstStyle/>
        <a:p>
          <a:endParaRPr lang="en-US"/>
        </a:p>
      </dgm:t>
    </dgm:pt>
    <dgm:pt modelId="{3F6CC681-442D-4CE9-B8A0-C19B51331614}" type="sibTrans" cxnId="{9B326968-ED83-4228-8EBC-355371C49D63}">
      <dgm:prSet/>
      <dgm:spPr/>
      <dgm:t>
        <a:bodyPr/>
        <a:lstStyle/>
        <a:p>
          <a:endParaRPr lang="en-US"/>
        </a:p>
      </dgm:t>
    </dgm:pt>
    <dgm:pt modelId="{9C986B22-3B03-42F3-9455-BC46C52A1386}">
      <dgm:prSet/>
      <dgm:spPr/>
      <dgm:t>
        <a:bodyPr/>
        <a:lstStyle/>
        <a:p>
          <a:r>
            <a:rPr lang="en-US" dirty="0"/>
            <a:t>Expenditures for the Period					$   1,679.92</a:t>
          </a:r>
        </a:p>
      </dgm:t>
    </dgm:pt>
    <dgm:pt modelId="{5CA8832D-F6C8-4C9A-955F-5F5206968747}" type="parTrans" cxnId="{0B0CA2B5-ADFD-49E2-A0E1-9D2C7B218CDD}">
      <dgm:prSet/>
      <dgm:spPr/>
      <dgm:t>
        <a:bodyPr/>
        <a:lstStyle/>
        <a:p>
          <a:endParaRPr lang="en-US"/>
        </a:p>
      </dgm:t>
    </dgm:pt>
    <dgm:pt modelId="{F2935E7F-1D5C-4AD4-9586-DA51749BB09D}" type="sibTrans" cxnId="{0B0CA2B5-ADFD-49E2-A0E1-9D2C7B218CDD}">
      <dgm:prSet/>
      <dgm:spPr/>
      <dgm:t>
        <a:bodyPr/>
        <a:lstStyle/>
        <a:p>
          <a:endParaRPr lang="en-US"/>
        </a:p>
      </dgm:t>
    </dgm:pt>
    <dgm:pt modelId="{23888225-C020-4E39-8E4B-1CD8F709E6B8}">
      <dgm:prSet/>
      <dgm:spPr/>
      <dgm:t>
        <a:bodyPr/>
        <a:lstStyle/>
        <a:p>
          <a:r>
            <a:rPr lang="en-US" dirty="0"/>
            <a:t>Net for the Period						$   6,053.00</a:t>
          </a:r>
        </a:p>
      </dgm:t>
    </dgm:pt>
    <dgm:pt modelId="{6D2103C7-6955-4D33-8429-97D9E05A59F1}" type="parTrans" cxnId="{43D5B503-2640-4374-B812-7951059BEFA1}">
      <dgm:prSet/>
      <dgm:spPr/>
      <dgm:t>
        <a:bodyPr/>
        <a:lstStyle/>
        <a:p>
          <a:endParaRPr lang="en-US"/>
        </a:p>
      </dgm:t>
    </dgm:pt>
    <dgm:pt modelId="{56C8347C-1A3E-4145-8CF4-AFB6F4D204AE}" type="sibTrans" cxnId="{43D5B503-2640-4374-B812-7951059BEFA1}">
      <dgm:prSet/>
      <dgm:spPr/>
      <dgm:t>
        <a:bodyPr/>
        <a:lstStyle/>
        <a:p>
          <a:endParaRPr lang="en-US"/>
        </a:p>
      </dgm:t>
    </dgm:pt>
    <dgm:pt modelId="{96F6A210-8ECE-47B4-8259-073B1510C0FE}">
      <dgm:prSet/>
      <dgm:spPr/>
      <dgm:t>
        <a:bodyPr/>
        <a:lstStyle/>
        <a:p>
          <a:r>
            <a:rPr lang="en-US" dirty="0"/>
            <a:t>Balance Brought Forward Start of the Period			$ 13,019.72</a:t>
          </a:r>
        </a:p>
      </dgm:t>
    </dgm:pt>
    <dgm:pt modelId="{441C81F3-35DE-4450-9D63-284DBCE3D958}" type="parTrans" cxnId="{7AF2BFED-90D5-4DFE-9427-25C1D1C8CCDE}">
      <dgm:prSet/>
      <dgm:spPr/>
      <dgm:t>
        <a:bodyPr/>
        <a:lstStyle/>
        <a:p>
          <a:endParaRPr lang="en-US"/>
        </a:p>
      </dgm:t>
    </dgm:pt>
    <dgm:pt modelId="{A25CDA11-03E9-4FE9-8EA0-49DF67B91709}" type="sibTrans" cxnId="{7AF2BFED-90D5-4DFE-9427-25C1D1C8CCDE}">
      <dgm:prSet/>
      <dgm:spPr/>
      <dgm:t>
        <a:bodyPr/>
        <a:lstStyle/>
        <a:p>
          <a:endParaRPr lang="en-US"/>
        </a:p>
      </dgm:t>
    </dgm:pt>
    <dgm:pt modelId="{DC5BDC2B-095D-4726-8163-FD9F2648886A}">
      <dgm:prSet/>
      <dgm:spPr/>
      <dgm:t>
        <a:bodyPr/>
        <a:lstStyle/>
        <a:p>
          <a:r>
            <a:rPr lang="en-US" dirty="0"/>
            <a:t>Net Funds Available End of the Period				$ 19,072.72</a:t>
          </a:r>
        </a:p>
      </dgm:t>
    </dgm:pt>
    <dgm:pt modelId="{8FF1AE7F-E97A-4027-873C-EA4EF05CEB7C}" type="parTrans" cxnId="{9697E4EC-91D1-4434-8EAD-19AB2B8B0DF2}">
      <dgm:prSet/>
      <dgm:spPr/>
      <dgm:t>
        <a:bodyPr/>
        <a:lstStyle/>
        <a:p>
          <a:endParaRPr lang="en-US"/>
        </a:p>
      </dgm:t>
    </dgm:pt>
    <dgm:pt modelId="{ACBD18C9-92E3-4F95-976E-00B20822A485}" type="sibTrans" cxnId="{9697E4EC-91D1-4434-8EAD-19AB2B8B0DF2}">
      <dgm:prSet/>
      <dgm:spPr/>
      <dgm:t>
        <a:bodyPr/>
        <a:lstStyle/>
        <a:p>
          <a:endParaRPr lang="en-US"/>
        </a:p>
      </dgm:t>
    </dgm:pt>
    <dgm:pt modelId="{374A7BE7-9BCE-0848-99A5-61EE13283D09}" type="pres">
      <dgm:prSet presAssocID="{A50F5D30-975B-401E-91A6-C993C7D65D40}" presName="vert0" presStyleCnt="0">
        <dgm:presLayoutVars>
          <dgm:dir/>
          <dgm:animOne val="branch"/>
          <dgm:animLvl val="lvl"/>
        </dgm:presLayoutVars>
      </dgm:prSet>
      <dgm:spPr/>
    </dgm:pt>
    <dgm:pt modelId="{7B5BA50B-1611-E04A-B1B1-D50D1B3D1C5F}" type="pres">
      <dgm:prSet presAssocID="{9816001A-9595-4245-99D8-F76ECF927C7F}" presName="thickLine" presStyleLbl="alignNode1" presStyleIdx="0" presStyleCnt="5"/>
      <dgm:spPr/>
    </dgm:pt>
    <dgm:pt modelId="{63D19EC4-1A77-534B-8754-A395336832AC}" type="pres">
      <dgm:prSet presAssocID="{9816001A-9595-4245-99D8-F76ECF927C7F}" presName="horz1" presStyleCnt="0"/>
      <dgm:spPr/>
    </dgm:pt>
    <dgm:pt modelId="{148E23A7-B1B9-4D4B-B12B-8B31589F04F6}" type="pres">
      <dgm:prSet presAssocID="{9816001A-9595-4245-99D8-F76ECF927C7F}" presName="tx1" presStyleLbl="revTx" presStyleIdx="0" presStyleCnt="5"/>
      <dgm:spPr/>
    </dgm:pt>
    <dgm:pt modelId="{23B14D6A-9E14-3741-9E16-2FEEDA65DEC7}" type="pres">
      <dgm:prSet presAssocID="{9816001A-9595-4245-99D8-F76ECF927C7F}" presName="vert1" presStyleCnt="0"/>
      <dgm:spPr/>
    </dgm:pt>
    <dgm:pt modelId="{D50166F6-7A96-C54F-8ADB-2875D9229B66}" type="pres">
      <dgm:prSet presAssocID="{9C986B22-3B03-42F3-9455-BC46C52A1386}" presName="thickLine" presStyleLbl="alignNode1" presStyleIdx="1" presStyleCnt="5"/>
      <dgm:spPr/>
    </dgm:pt>
    <dgm:pt modelId="{E5F1AEF4-00B8-4546-A405-47E66A36AEAD}" type="pres">
      <dgm:prSet presAssocID="{9C986B22-3B03-42F3-9455-BC46C52A1386}" presName="horz1" presStyleCnt="0"/>
      <dgm:spPr/>
    </dgm:pt>
    <dgm:pt modelId="{8164F015-843D-7B46-8DCE-BA2DC86EBBAB}" type="pres">
      <dgm:prSet presAssocID="{9C986B22-3B03-42F3-9455-BC46C52A1386}" presName="tx1" presStyleLbl="revTx" presStyleIdx="1" presStyleCnt="5"/>
      <dgm:spPr/>
    </dgm:pt>
    <dgm:pt modelId="{54B0FA8C-FB87-0E4E-B851-2CDD52E22556}" type="pres">
      <dgm:prSet presAssocID="{9C986B22-3B03-42F3-9455-BC46C52A1386}" presName="vert1" presStyleCnt="0"/>
      <dgm:spPr/>
    </dgm:pt>
    <dgm:pt modelId="{4C3CE4E7-767D-7E44-81E4-FF6380F01EAE}" type="pres">
      <dgm:prSet presAssocID="{23888225-C020-4E39-8E4B-1CD8F709E6B8}" presName="thickLine" presStyleLbl="alignNode1" presStyleIdx="2" presStyleCnt="5"/>
      <dgm:spPr/>
    </dgm:pt>
    <dgm:pt modelId="{90D8EFDB-BD2B-9F4F-A17A-E7C9164906ED}" type="pres">
      <dgm:prSet presAssocID="{23888225-C020-4E39-8E4B-1CD8F709E6B8}" presName="horz1" presStyleCnt="0"/>
      <dgm:spPr/>
    </dgm:pt>
    <dgm:pt modelId="{E22F4604-6289-7246-9F62-9A9D13976A0F}" type="pres">
      <dgm:prSet presAssocID="{23888225-C020-4E39-8E4B-1CD8F709E6B8}" presName="tx1" presStyleLbl="revTx" presStyleIdx="2" presStyleCnt="5"/>
      <dgm:spPr/>
    </dgm:pt>
    <dgm:pt modelId="{70979F39-9E66-7E47-92BD-327C4A9C280A}" type="pres">
      <dgm:prSet presAssocID="{23888225-C020-4E39-8E4B-1CD8F709E6B8}" presName="vert1" presStyleCnt="0"/>
      <dgm:spPr/>
    </dgm:pt>
    <dgm:pt modelId="{64E152E3-A4B2-D547-8EAE-7738CF2F4142}" type="pres">
      <dgm:prSet presAssocID="{96F6A210-8ECE-47B4-8259-073B1510C0FE}" presName="thickLine" presStyleLbl="alignNode1" presStyleIdx="3" presStyleCnt="5"/>
      <dgm:spPr/>
    </dgm:pt>
    <dgm:pt modelId="{8F1E801C-4EBA-B741-B9FB-8799F4BB9408}" type="pres">
      <dgm:prSet presAssocID="{96F6A210-8ECE-47B4-8259-073B1510C0FE}" presName="horz1" presStyleCnt="0"/>
      <dgm:spPr/>
    </dgm:pt>
    <dgm:pt modelId="{E0723158-BDC5-E742-A535-E7F58A267516}" type="pres">
      <dgm:prSet presAssocID="{96F6A210-8ECE-47B4-8259-073B1510C0FE}" presName="tx1" presStyleLbl="revTx" presStyleIdx="3" presStyleCnt="5"/>
      <dgm:spPr/>
    </dgm:pt>
    <dgm:pt modelId="{48F65403-8D3D-0742-94F1-A607A6F8D489}" type="pres">
      <dgm:prSet presAssocID="{96F6A210-8ECE-47B4-8259-073B1510C0FE}" presName="vert1" presStyleCnt="0"/>
      <dgm:spPr/>
    </dgm:pt>
    <dgm:pt modelId="{4F26FB9C-3FCE-CD40-B6CA-049372C0D4B1}" type="pres">
      <dgm:prSet presAssocID="{DC5BDC2B-095D-4726-8163-FD9F2648886A}" presName="thickLine" presStyleLbl="alignNode1" presStyleIdx="4" presStyleCnt="5"/>
      <dgm:spPr/>
    </dgm:pt>
    <dgm:pt modelId="{3CA598AA-D8D5-CC4D-B520-06ED0D38E4FD}" type="pres">
      <dgm:prSet presAssocID="{DC5BDC2B-095D-4726-8163-FD9F2648886A}" presName="horz1" presStyleCnt="0"/>
      <dgm:spPr/>
    </dgm:pt>
    <dgm:pt modelId="{5E5604A1-C037-664C-99DE-FFFDDBDD065B}" type="pres">
      <dgm:prSet presAssocID="{DC5BDC2B-095D-4726-8163-FD9F2648886A}" presName="tx1" presStyleLbl="revTx" presStyleIdx="4" presStyleCnt="5"/>
      <dgm:spPr/>
    </dgm:pt>
    <dgm:pt modelId="{774CA5D0-ADD9-9649-B0A1-F8B99E9E6EDF}" type="pres">
      <dgm:prSet presAssocID="{DC5BDC2B-095D-4726-8163-FD9F2648886A}" presName="vert1" presStyleCnt="0"/>
      <dgm:spPr/>
    </dgm:pt>
  </dgm:ptLst>
  <dgm:cxnLst>
    <dgm:cxn modelId="{43D5B503-2640-4374-B812-7951059BEFA1}" srcId="{A50F5D30-975B-401E-91A6-C993C7D65D40}" destId="{23888225-C020-4E39-8E4B-1CD8F709E6B8}" srcOrd="2" destOrd="0" parTransId="{6D2103C7-6955-4D33-8429-97D9E05A59F1}" sibTransId="{56C8347C-1A3E-4145-8CF4-AFB6F4D204AE}"/>
    <dgm:cxn modelId="{023F5C44-0D81-454F-87F1-2C753F8FE972}" type="presOf" srcId="{9816001A-9595-4245-99D8-F76ECF927C7F}" destId="{148E23A7-B1B9-4D4B-B12B-8B31589F04F6}" srcOrd="0" destOrd="0" presId="urn:microsoft.com/office/officeart/2008/layout/LinedList"/>
    <dgm:cxn modelId="{9B326968-ED83-4228-8EBC-355371C49D63}" srcId="{A50F5D30-975B-401E-91A6-C993C7D65D40}" destId="{9816001A-9595-4245-99D8-F76ECF927C7F}" srcOrd="0" destOrd="0" parTransId="{5BABD136-7460-44ED-B34E-0EB64B419677}" sibTransId="{3F6CC681-442D-4CE9-B8A0-C19B51331614}"/>
    <dgm:cxn modelId="{11C7BA7E-B28B-F341-ABCF-B2355B6A447A}" type="presOf" srcId="{96F6A210-8ECE-47B4-8259-073B1510C0FE}" destId="{E0723158-BDC5-E742-A535-E7F58A267516}" srcOrd="0" destOrd="0" presId="urn:microsoft.com/office/officeart/2008/layout/LinedList"/>
    <dgm:cxn modelId="{D43F4482-E590-4B47-B108-107DB81EF7DD}" type="presOf" srcId="{9C986B22-3B03-42F3-9455-BC46C52A1386}" destId="{8164F015-843D-7B46-8DCE-BA2DC86EBBAB}" srcOrd="0" destOrd="0" presId="urn:microsoft.com/office/officeart/2008/layout/LinedList"/>
    <dgm:cxn modelId="{0B0CA2B5-ADFD-49E2-A0E1-9D2C7B218CDD}" srcId="{A50F5D30-975B-401E-91A6-C993C7D65D40}" destId="{9C986B22-3B03-42F3-9455-BC46C52A1386}" srcOrd="1" destOrd="0" parTransId="{5CA8832D-F6C8-4C9A-955F-5F5206968747}" sibTransId="{F2935E7F-1D5C-4AD4-9586-DA51749BB09D}"/>
    <dgm:cxn modelId="{BA324EB6-748C-AD49-B347-DE6132D7C683}" type="presOf" srcId="{DC5BDC2B-095D-4726-8163-FD9F2648886A}" destId="{5E5604A1-C037-664C-99DE-FFFDDBDD065B}" srcOrd="0" destOrd="0" presId="urn:microsoft.com/office/officeart/2008/layout/LinedList"/>
    <dgm:cxn modelId="{4E8031D9-4FDE-6146-A4C1-2BC8782F2CA9}" type="presOf" srcId="{23888225-C020-4E39-8E4B-1CD8F709E6B8}" destId="{E22F4604-6289-7246-9F62-9A9D13976A0F}" srcOrd="0" destOrd="0" presId="urn:microsoft.com/office/officeart/2008/layout/LinedList"/>
    <dgm:cxn modelId="{575DC6DB-1E7D-1048-8145-EA9FB6D59B7F}" type="presOf" srcId="{A50F5D30-975B-401E-91A6-C993C7D65D40}" destId="{374A7BE7-9BCE-0848-99A5-61EE13283D09}" srcOrd="0" destOrd="0" presId="urn:microsoft.com/office/officeart/2008/layout/LinedList"/>
    <dgm:cxn modelId="{9697E4EC-91D1-4434-8EAD-19AB2B8B0DF2}" srcId="{A50F5D30-975B-401E-91A6-C993C7D65D40}" destId="{DC5BDC2B-095D-4726-8163-FD9F2648886A}" srcOrd="4" destOrd="0" parTransId="{8FF1AE7F-E97A-4027-873C-EA4EF05CEB7C}" sibTransId="{ACBD18C9-92E3-4F95-976E-00B20822A485}"/>
    <dgm:cxn modelId="{7AF2BFED-90D5-4DFE-9427-25C1D1C8CCDE}" srcId="{A50F5D30-975B-401E-91A6-C993C7D65D40}" destId="{96F6A210-8ECE-47B4-8259-073B1510C0FE}" srcOrd="3" destOrd="0" parTransId="{441C81F3-35DE-4450-9D63-284DBCE3D958}" sibTransId="{A25CDA11-03E9-4FE9-8EA0-49DF67B91709}"/>
    <dgm:cxn modelId="{9CF09BE0-C2F7-8B4F-9C70-3F0480858725}" type="presParOf" srcId="{374A7BE7-9BCE-0848-99A5-61EE13283D09}" destId="{7B5BA50B-1611-E04A-B1B1-D50D1B3D1C5F}" srcOrd="0" destOrd="0" presId="urn:microsoft.com/office/officeart/2008/layout/LinedList"/>
    <dgm:cxn modelId="{3452CEFF-C547-874E-B472-4100F6A5BDD9}" type="presParOf" srcId="{374A7BE7-9BCE-0848-99A5-61EE13283D09}" destId="{63D19EC4-1A77-534B-8754-A395336832AC}" srcOrd="1" destOrd="0" presId="urn:microsoft.com/office/officeart/2008/layout/LinedList"/>
    <dgm:cxn modelId="{9C029037-24F0-DF47-8BBD-6546BCEE1CB7}" type="presParOf" srcId="{63D19EC4-1A77-534B-8754-A395336832AC}" destId="{148E23A7-B1B9-4D4B-B12B-8B31589F04F6}" srcOrd="0" destOrd="0" presId="urn:microsoft.com/office/officeart/2008/layout/LinedList"/>
    <dgm:cxn modelId="{A854A81A-4AAC-3046-A5EF-C6870336FFB8}" type="presParOf" srcId="{63D19EC4-1A77-534B-8754-A395336832AC}" destId="{23B14D6A-9E14-3741-9E16-2FEEDA65DEC7}" srcOrd="1" destOrd="0" presId="urn:microsoft.com/office/officeart/2008/layout/LinedList"/>
    <dgm:cxn modelId="{82E7427C-80D9-4E43-8531-E13825D2AC17}" type="presParOf" srcId="{374A7BE7-9BCE-0848-99A5-61EE13283D09}" destId="{D50166F6-7A96-C54F-8ADB-2875D9229B66}" srcOrd="2" destOrd="0" presId="urn:microsoft.com/office/officeart/2008/layout/LinedList"/>
    <dgm:cxn modelId="{1CB06009-83B4-CD48-B1F6-87673376C5B1}" type="presParOf" srcId="{374A7BE7-9BCE-0848-99A5-61EE13283D09}" destId="{E5F1AEF4-00B8-4546-A405-47E66A36AEAD}" srcOrd="3" destOrd="0" presId="urn:microsoft.com/office/officeart/2008/layout/LinedList"/>
    <dgm:cxn modelId="{C332CD93-3561-1644-8B3C-05C50D2C6CC8}" type="presParOf" srcId="{E5F1AEF4-00B8-4546-A405-47E66A36AEAD}" destId="{8164F015-843D-7B46-8DCE-BA2DC86EBBAB}" srcOrd="0" destOrd="0" presId="urn:microsoft.com/office/officeart/2008/layout/LinedList"/>
    <dgm:cxn modelId="{5D6FC9AA-E93A-BF47-BF77-6268EE281A3A}" type="presParOf" srcId="{E5F1AEF4-00B8-4546-A405-47E66A36AEAD}" destId="{54B0FA8C-FB87-0E4E-B851-2CDD52E22556}" srcOrd="1" destOrd="0" presId="urn:microsoft.com/office/officeart/2008/layout/LinedList"/>
    <dgm:cxn modelId="{11FAC9AA-826E-7C4F-BFA7-81BD506EB883}" type="presParOf" srcId="{374A7BE7-9BCE-0848-99A5-61EE13283D09}" destId="{4C3CE4E7-767D-7E44-81E4-FF6380F01EAE}" srcOrd="4" destOrd="0" presId="urn:microsoft.com/office/officeart/2008/layout/LinedList"/>
    <dgm:cxn modelId="{87ECF58E-9438-714D-870F-4AB7DD2B8194}" type="presParOf" srcId="{374A7BE7-9BCE-0848-99A5-61EE13283D09}" destId="{90D8EFDB-BD2B-9F4F-A17A-E7C9164906ED}" srcOrd="5" destOrd="0" presId="urn:microsoft.com/office/officeart/2008/layout/LinedList"/>
    <dgm:cxn modelId="{BA362D77-7884-6744-8216-C01410D30229}" type="presParOf" srcId="{90D8EFDB-BD2B-9F4F-A17A-E7C9164906ED}" destId="{E22F4604-6289-7246-9F62-9A9D13976A0F}" srcOrd="0" destOrd="0" presId="urn:microsoft.com/office/officeart/2008/layout/LinedList"/>
    <dgm:cxn modelId="{105BFB3C-8955-A540-B461-58C8C769DF33}" type="presParOf" srcId="{90D8EFDB-BD2B-9F4F-A17A-E7C9164906ED}" destId="{70979F39-9E66-7E47-92BD-327C4A9C280A}" srcOrd="1" destOrd="0" presId="urn:microsoft.com/office/officeart/2008/layout/LinedList"/>
    <dgm:cxn modelId="{D28EF243-1105-6749-AE1E-F4F1BE24B1B7}" type="presParOf" srcId="{374A7BE7-9BCE-0848-99A5-61EE13283D09}" destId="{64E152E3-A4B2-D547-8EAE-7738CF2F4142}" srcOrd="6" destOrd="0" presId="urn:microsoft.com/office/officeart/2008/layout/LinedList"/>
    <dgm:cxn modelId="{D03341E1-A8B0-8A4E-BF87-91F18A1E22B3}" type="presParOf" srcId="{374A7BE7-9BCE-0848-99A5-61EE13283D09}" destId="{8F1E801C-4EBA-B741-B9FB-8799F4BB9408}" srcOrd="7" destOrd="0" presId="urn:microsoft.com/office/officeart/2008/layout/LinedList"/>
    <dgm:cxn modelId="{D1361B91-33BF-0A4C-9A0D-946E536755EC}" type="presParOf" srcId="{8F1E801C-4EBA-B741-B9FB-8799F4BB9408}" destId="{E0723158-BDC5-E742-A535-E7F58A267516}" srcOrd="0" destOrd="0" presId="urn:microsoft.com/office/officeart/2008/layout/LinedList"/>
    <dgm:cxn modelId="{6E67BEEA-8971-A54E-9BB4-B7734A106F23}" type="presParOf" srcId="{8F1E801C-4EBA-B741-B9FB-8799F4BB9408}" destId="{48F65403-8D3D-0742-94F1-A607A6F8D489}" srcOrd="1" destOrd="0" presId="urn:microsoft.com/office/officeart/2008/layout/LinedList"/>
    <dgm:cxn modelId="{37C8F09C-66E3-1649-889C-B6D4A47385AA}" type="presParOf" srcId="{374A7BE7-9BCE-0848-99A5-61EE13283D09}" destId="{4F26FB9C-3FCE-CD40-B6CA-049372C0D4B1}" srcOrd="8" destOrd="0" presId="urn:microsoft.com/office/officeart/2008/layout/LinedList"/>
    <dgm:cxn modelId="{6CF24324-1F57-3D45-9616-7CFCF9880D77}" type="presParOf" srcId="{374A7BE7-9BCE-0848-99A5-61EE13283D09}" destId="{3CA598AA-D8D5-CC4D-B520-06ED0D38E4FD}" srcOrd="9" destOrd="0" presId="urn:microsoft.com/office/officeart/2008/layout/LinedList"/>
    <dgm:cxn modelId="{F6EB0137-D55A-F04E-A190-8CEB6A81F5B7}" type="presParOf" srcId="{3CA598AA-D8D5-CC4D-B520-06ED0D38E4FD}" destId="{5E5604A1-C037-664C-99DE-FFFDDBDD065B}" srcOrd="0" destOrd="0" presId="urn:microsoft.com/office/officeart/2008/layout/LinedList"/>
    <dgm:cxn modelId="{6D270E76-2254-9B4B-8206-BB9A31CA9FC2}" type="presParOf" srcId="{3CA598AA-D8D5-CC4D-B520-06ED0D38E4FD}" destId="{774CA5D0-ADD9-9649-B0A1-F8B99E9E6ED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DF70FB-00CC-4F82-B3DB-2C29B2DF352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1AD83D-F4E8-486F-A930-6E84535704B4}">
      <dgm:prSet/>
      <dgm:spPr/>
      <dgm:t>
        <a:bodyPr/>
        <a:lstStyle/>
        <a:p>
          <a:r>
            <a:rPr lang="en-US" dirty="0"/>
            <a:t>Revenues for the Period						$   88,503.76</a:t>
          </a:r>
        </a:p>
      </dgm:t>
    </dgm:pt>
    <dgm:pt modelId="{9FC00AE6-2B97-4563-9D40-9B8DBBD8CF5E}" type="parTrans" cxnId="{22637487-7F79-4A78-A30F-3400837A4DEB}">
      <dgm:prSet/>
      <dgm:spPr/>
      <dgm:t>
        <a:bodyPr/>
        <a:lstStyle/>
        <a:p>
          <a:endParaRPr lang="en-US"/>
        </a:p>
      </dgm:t>
    </dgm:pt>
    <dgm:pt modelId="{F1900516-11E2-42D7-994A-3F333775F387}" type="sibTrans" cxnId="{22637487-7F79-4A78-A30F-3400837A4DEB}">
      <dgm:prSet/>
      <dgm:spPr/>
      <dgm:t>
        <a:bodyPr/>
        <a:lstStyle/>
        <a:p>
          <a:endParaRPr lang="en-US"/>
        </a:p>
      </dgm:t>
    </dgm:pt>
    <dgm:pt modelId="{17CB19AE-72F7-4B4C-A3B6-1183D8E93435}">
      <dgm:prSet/>
      <dgm:spPr/>
      <dgm:t>
        <a:bodyPr/>
        <a:lstStyle/>
        <a:p>
          <a:r>
            <a:rPr lang="en-US" dirty="0"/>
            <a:t>Expenditures for the Period					$      2,086.43</a:t>
          </a:r>
        </a:p>
      </dgm:t>
    </dgm:pt>
    <dgm:pt modelId="{28794FEB-DF38-4E75-8330-52102EA350EE}" type="parTrans" cxnId="{30C8A5E7-8888-48BD-A5E2-E98CCB94CA60}">
      <dgm:prSet/>
      <dgm:spPr/>
      <dgm:t>
        <a:bodyPr/>
        <a:lstStyle/>
        <a:p>
          <a:endParaRPr lang="en-US"/>
        </a:p>
      </dgm:t>
    </dgm:pt>
    <dgm:pt modelId="{2FEEC11F-87E3-4494-BE17-2F97BE0D7F14}" type="sibTrans" cxnId="{30C8A5E7-8888-48BD-A5E2-E98CCB94CA60}">
      <dgm:prSet/>
      <dgm:spPr/>
      <dgm:t>
        <a:bodyPr/>
        <a:lstStyle/>
        <a:p>
          <a:endParaRPr lang="en-US"/>
        </a:p>
      </dgm:t>
    </dgm:pt>
    <dgm:pt modelId="{C4C85CDA-AF5A-481D-A4C9-23669C2961FB}">
      <dgm:prSet/>
      <dgm:spPr/>
      <dgm:t>
        <a:bodyPr/>
        <a:lstStyle/>
        <a:p>
          <a:r>
            <a:rPr lang="en-US" dirty="0"/>
            <a:t>Net for the Period						$    86,417.33</a:t>
          </a:r>
        </a:p>
      </dgm:t>
    </dgm:pt>
    <dgm:pt modelId="{82E24771-AF97-424D-9A7F-791C228B36DE}" type="parTrans" cxnId="{C4874B30-CD14-4A3A-BBBA-69FA0E5E6E46}">
      <dgm:prSet/>
      <dgm:spPr/>
      <dgm:t>
        <a:bodyPr/>
        <a:lstStyle/>
        <a:p>
          <a:endParaRPr lang="en-US"/>
        </a:p>
      </dgm:t>
    </dgm:pt>
    <dgm:pt modelId="{B2C52349-0439-4721-AC9C-8BEA0637CC95}" type="sibTrans" cxnId="{C4874B30-CD14-4A3A-BBBA-69FA0E5E6E46}">
      <dgm:prSet/>
      <dgm:spPr/>
      <dgm:t>
        <a:bodyPr/>
        <a:lstStyle/>
        <a:p>
          <a:endParaRPr lang="en-US"/>
        </a:p>
      </dgm:t>
    </dgm:pt>
    <dgm:pt modelId="{84B683D1-8A34-44BF-8265-B7A7954486F4}">
      <dgm:prSet/>
      <dgm:spPr/>
      <dgm:t>
        <a:bodyPr/>
        <a:lstStyle/>
        <a:p>
          <a:r>
            <a:rPr lang="en-US" dirty="0"/>
            <a:t>Balance Brought Forward Start of the Period			$    19,436.38</a:t>
          </a:r>
        </a:p>
      </dgm:t>
    </dgm:pt>
    <dgm:pt modelId="{2FE375EA-E7DB-491D-9E87-2709CA199F2D}" type="parTrans" cxnId="{157BBF33-BF57-4CAF-B865-A5EF01CE7724}">
      <dgm:prSet/>
      <dgm:spPr/>
      <dgm:t>
        <a:bodyPr/>
        <a:lstStyle/>
        <a:p>
          <a:endParaRPr lang="en-US"/>
        </a:p>
      </dgm:t>
    </dgm:pt>
    <dgm:pt modelId="{6EC1A841-F86C-4FEF-9961-188960E680F7}" type="sibTrans" cxnId="{157BBF33-BF57-4CAF-B865-A5EF01CE7724}">
      <dgm:prSet/>
      <dgm:spPr/>
      <dgm:t>
        <a:bodyPr/>
        <a:lstStyle/>
        <a:p>
          <a:endParaRPr lang="en-US"/>
        </a:p>
      </dgm:t>
    </dgm:pt>
    <dgm:pt modelId="{932ECE24-AE9F-4128-9B09-3D83EEE1EEAD}">
      <dgm:prSet/>
      <dgm:spPr/>
      <dgm:t>
        <a:bodyPr/>
        <a:lstStyle/>
        <a:p>
          <a:r>
            <a:rPr lang="en-US" dirty="0"/>
            <a:t>Net Funds Available End of the Period				$   105,853.71</a:t>
          </a:r>
        </a:p>
      </dgm:t>
    </dgm:pt>
    <dgm:pt modelId="{A5435526-0955-44C6-BC52-8F73872EA510}" type="parTrans" cxnId="{44E41220-29C8-41A9-A262-BEF5770164FC}">
      <dgm:prSet/>
      <dgm:spPr/>
      <dgm:t>
        <a:bodyPr/>
        <a:lstStyle/>
        <a:p>
          <a:endParaRPr lang="en-US"/>
        </a:p>
      </dgm:t>
    </dgm:pt>
    <dgm:pt modelId="{3FCAF53E-0082-43EB-BA97-BF8C1152EB11}" type="sibTrans" cxnId="{44E41220-29C8-41A9-A262-BEF5770164FC}">
      <dgm:prSet/>
      <dgm:spPr/>
      <dgm:t>
        <a:bodyPr/>
        <a:lstStyle/>
        <a:p>
          <a:endParaRPr lang="en-US"/>
        </a:p>
      </dgm:t>
    </dgm:pt>
    <dgm:pt modelId="{D29231BE-D25F-7C46-8F7E-9351997B8DE8}" type="pres">
      <dgm:prSet presAssocID="{9ADF70FB-00CC-4F82-B3DB-2C29B2DF352E}" presName="linear" presStyleCnt="0">
        <dgm:presLayoutVars>
          <dgm:animLvl val="lvl"/>
          <dgm:resizeHandles val="exact"/>
        </dgm:presLayoutVars>
      </dgm:prSet>
      <dgm:spPr/>
    </dgm:pt>
    <dgm:pt modelId="{94A9625E-1CAA-1749-8B17-A7E2BD50D0F0}" type="pres">
      <dgm:prSet presAssocID="{BE1AD83D-F4E8-486F-A930-6E84535704B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5F72B9C-AFF8-B24A-96CC-2A187DED6697}" type="pres">
      <dgm:prSet presAssocID="{F1900516-11E2-42D7-994A-3F333775F387}" presName="spacer" presStyleCnt="0"/>
      <dgm:spPr/>
    </dgm:pt>
    <dgm:pt modelId="{0122B63C-8E1B-AE42-A9FB-C93B1DCD150C}" type="pres">
      <dgm:prSet presAssocID="{17CB19AE-72F7-4B4C-A3B6-1183D8E9343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D1176ED-882A-144F-A6EA-81795645C15F}" type="pres">
      <dgm:prSet presAssocID="{2FEEC11F-87E3-4494-BE17-2F97BE0D7F14}" presName="spacer" presStyleCnt="0"/>
      <dgm:spPr/>
    </dgm:pt>
    <dgm:pt modelId="{DCD652D6-CBB4-C34B-B983-EC2A14A8444E}" type="pres">
      <dgm:prSet presAssocID="{C4C85CDA-AF5A-481D-A4C9-23669C2961F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D04CFB0-5AEF-EA48-B63B-F67FD7552FA4}" type="pres">
      <dgm:prSet presAssocID="{B2C52349-0439-4721-AC9C-8BEA0637CC95}" presName="spacer" presStyleCnt="0"/>
      <dgm:spPr/>
    </dgm:pt>
    <dgm:pt modelId="{C7D8D452-8C49-7548-BA58-5F4EB542E594}" type="pres">
      <dgm:prSet presAssocID="{84B683D1-8A34-44BF-8265-B7A7954486F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05DA151-802F-BB4B-BABC-B559BD4A9DA6}" type="pres">
      <dgm:prSet presAssocID="{6EC1A841-F86C-4FEF-9961-188960E680F7}" presName="spacer" presStyleCnt="0"/>
      <dgm:spPr/>
    </dgm:pt>
    <dgm:pt modelId="{8BD846EB-AA2F-BC49-B574-F75CF809C5AA}" type="pres">
      <dgm:prSet presAssocID="{932ECE24-AE9F-4128-9B09-3D83EEE1EEA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4E41220-29C8-41A9-A262-BEF5770164FC}" srcId="{9ADF70FB-00CC-4F82-B3DB-2C29B2DF352E}" destId="{932ECE24-AE9F-4128-9B09-3D83EEE1EEAD}" srcOrd="4" destOrd="0" parTransId="{A5435526-0955-44C6-BC52-8F73872EA510}" sibTransId="{3FCAF53E-0082-43EB-BA97-BF8C1152EB11}"/>
    <dgm:cxn modelId="{C4874B30-CD14-4A3A-BBBA-69FA0E5E6E46}" srcId="{9ADF70FB-00CC-4F82-B3DB-2C29B2DF352E}" destId="{C4C85CDA-AF5A-481D-A4C9-23669C2961FB}" srcOrd="2" destOrd="0" parTransId="{82E24771-AF97-424D-9A7F-791C228B36DE}" sibTransId="{B2C52349-0439-4721-AC9C-8BEA0637CC95}"/>
    <dgm:cxn modelId="{157BBF33-BF57-4CAF-B865-A5EF01CE7724}" srcId="{9ADF70FB-00CC-4F82-B3DB-2C29B2DF352E}" destId="{84B683D1-8A34-44BF-8265-B7A7954486F4}" srcOrd="3" destOrd="0" parTransId="{2FE375EA-E7DB-491D-9E87-2709CA199F2D}" sibTransId="{6EC1A841-F86C-4FEF-9961-188960E680F7}"/>
    <dgm:cxn modelId="{6BCC2147-6899-6343-A724-60E0DEE97360}" type="presOf" srcId="{932ECE24-AE9F-4128-9B09-3D83EEE1EEAD}" destId="{8BD846EB-AA2F-BC49-B574-F75CF809C5AA}" srcOrd="0" destOrd="0" presId="urn:microsoft.com/office/officeart/2005/8/layout/vList2"/>
    <dgm:cxn modelId="{CB6EF847-3BAE-0147-826D-F6AAAABA6AA7}" type="presOf" srcId="{BE1AD83D-F4E8-486F-A930-6E84535704B4}" destId="{94A9625E-1CAA-1749-8B17-A7E2BD50D0F0}" srcOrd="0" destOrd="0" presId="urn:microsoft.com/office/officeart/2005/8/layout/vList2"/>
    <dgm:cxn modelId="{1BC7334B-F6DE-2847-9B1B-EF7FF2A4870B}" type="presOf" srcId="{17CB19AE-72F7-4B4C-A3B6-1183D8E93435}" destId="{0122B63C-8E1B-AE42-A9FB-C93B1DCD150C}" srcOrd="0" destOrd="0" presId="urn:microsoft.com/office/officeart/2005/8/layout/vList2"/>
    <dgm:cxn modelId="{FBD4B366-D05E-C543-A479-DA275E5D9B6D}" type="presOf" srcId="{84B683D1-8A34-44BF-8265-B7A7954486F4}" destId="{C7D8D452-8C49-7548-BA58-5F4EB542E594}" srcOrd="0" destOrd="0" presId="urn:microsoft.com/office/officeart/2005/8/layout/vList2"/>
    <dgm:cxn modelId="{D6EE3383-EC56-4446-AA72-B2A16F6C9852}" type="presOf" srcId="{C4C85CDA-AF5A-481D-A4C9-23669C2961FB}" destId="{DCD652D6-CBB4-C34B-B983-EC2A14A8444E}" srcOrd="0" destOrd="0" presId="urn:microsoft.com/office/officeart/2005/8/layout/vList2"/>
    <dgm:cxn modelId="{22637487-7F79-4A78-A30F-3400837A4DEB}" srcId="{9ADF70FB-00CC-4F82-B3DB-2C29B2DF352E}" destId="{BE1AD83D-F4E8-486F-A930-6E84535704B4}" srcOrd="0" destOrd="0" parTransId="{9FC00AE6-2B97-4563-9D40-9B8DBBD8CF5E}" sibTransId="{F1900516-11E2-42D7-994A-3F333775F387}"/>
    <dgm:cxn modelId="{30C8A5E7-8888-48BD-A5E2-E98CCB94CA60}" srcId="{9ADF70FB-00CC-4F82-B3DB-2C29B2DF352E}" destId="{17CB19AE-72F7-4B4C-A3B6-1183D8E93435}" srcOrd="1" destOrd="0" parTransId="{28794FEB-DF38-4E75-8330-52102EA350EE}" sibTransId="{2FEEC11F-87E3-4494-BE17-2F97BE0D7F14}"/>
    <dgm:cxn modelId="{FC7336F7-6A4E-7F43-9F91-9A6FC3BBA31D}" type="presOf" srcId="{9ADF70FB-00CC-4F82-B3DB-2C29B2DF352E}" destId="{D29231BE-D25F-7C46-8F7E-9351997B8DE8}" srcOrd="0" destOrd="0" presId="urn:microsoft.com/office/officeart/2005/8/layout/vList2"/>
    <dgm:cxn modelId="{D21CF03E-684B-4340-92CA-633FAA87A702}" type="presParOf" srcId="{D29231BE-D25F-7C46-8F7E-9351997B8DE8}" destId="{94A9625E-1CAA-1749-8B17-A7E2BD50D0F0}" srcOrd="0" destOrd="0" presId="urn:microsoft.com/office/officeart/2005/8/layout/vList2"/>
    <dgm:cxn modelId="{AC38E909-7A56-3645-B273-8E9AB8505272}" type="presParOf" srcId="{D29231BE-D25F-7C46-8F7E-9351997B8DE8}" destId="{B5F72B9C-AFF8-B24A-96CC-2A187DED6697}" srcOrd="1" destOrd="0" presId="urn:microsoft.com/office/officeart/2005/8/layout/vList2"/>
    <dgm:cxn modelId="{3A3501B2-2D3E-3449-9330-6F46E2AB57BA}" type="presParOf" srcId="{D29231BE-D25F-7C46-8F7E-9351997B8DE8}" destId="{0122B63C-8E1B-AE42-A9FB-C93B1DCD150C}" srcOrd="2" destOrd="0" presId="urn:microsoft.com/office/officeart/2005/8/layout/vList2"/>
    <dgm:cxn modelId="{976592AC-D45F-A842-B089-E16F2DE04791}" type="presParOf" srcId="{D29231BE-D25F-7C46-8F7E-9351997B8DE8}" destId="{7D1176ED-882A-144F-A6EA-81795645C15F}" srcOrd="3" destOrd="0" presId="urn:microsoft.com/office/officeart/2005/8/layout/vList2"/>
    <dgm:cxn modelId="{99C7CD58-A7FB-7D41-9798-2E35F71A71A7}" type="presParOf" srcId="{D29231BE-D25F-7C46-8F7E-9351997B8DE8}" destId="{DCD652D6-CBB4-C34B-B983-EC2A14A8444E}" srcOrd="4" destOrd="0" presId="urn:microsoft.com/office/officeart/2005/8/layout/vList2"/>
    <dgm:cxn modelId="{8302303B-574E-7E4B-88E3-98A6215734CE}" type="presParOf" srcId="{D29231BE-D25F-7C46-8F7E-9351997B8DE8}" destId="{CD04CFB0-5AEF-EA48-B63B-F67FD7552FA4}" srcOrd="5" destOrd="0" presId="urn:microsoft.com/office/officeart/2005/8/layout/vList2"/>
    <dgm:cxn modelId="{DDB36493-A447-7A43-98AC-6DD28442E847}" type="presParOf" srcId="{D29231BE-D25F-7C46-8F7E-9351997B8DE8}" destId="{C7D8D452-8C49-7548-BA58-5F4EB542E594}" srcOrd="6" destOrd="0" presId="urn:microsoft.com/office/officeart/2005/8/layout/vList2"/>
    <dgm:cxn modelId="{588B14E5-E178-D64B-AFFF-A71499987A4E}" type="presParOf" srcId="{D29231BE-D25F-7C46-8F7E-9351997B8DE8}" destId="{505DA151-802F-BB4B-BABC-B559BD4A9DA6}" srcOrd="7" destOrd="0" presId="urn:microsoft.com/office/officeart/2005/8/layout/vList2"/>
    <dgm:cxn modelId="{C85404F2-0107-384B-A786-7306958FDBD4}" type="presParOf" srcId="{D29231BE-D25F-7C46-8F7E-9351997B8DE8}" destId="{8BD846EB-AA2F-BC49-B574-F75CF809C5A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E49E6A-5BED-4A02-B7B8-84209F2A60B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CF532D2-394A-43FC-9D2C-5AFED8897492}">
      <dgm:prSet/>
      <dgm:spPr/>
      <dgm:t>
        <a:bodyPr/>
        <a:lstStyle/>
        <a:p>
          <a:r>
            <a:rPr lang="en-US"/>
            <a:t>Revenues for the Period						$        337.14</a:t>
          </a:r>
        </a:p>
      </dgm:t>
    </dgm:pt>
    <dgm:pt modelId="{92E18AF1-EC68-481F-AE1B-86DAFEB3D7ED}" type="parTrans" cxnId="{451E202E-2174-4162-B047-C82DD590DE5F}">
      <dgm:prSet/>
      <dgm:spPr/>
      <dgm:t>
        <a:bodyPr/>
        <a:lstStyle/>
        <a:p>
          <a:endParaRPr lang="en-US"/>
        </a:p>
      </dgm:t>
    </dgm:pt>
    <dgm:pt modelId="{E0F39DC7-F74D-4D0D-99F8-10E47B163593}" type="sibTrans" cxnId="{451E202E-2174-4162-B047-C82DD590DE5F}">
      <dgm:prSet/>
      <dgm:spPr/>
      <dgm:t>
        <a:bodyPr/>
        <a:lstStyle/>
        <a:p>
          <a:endParaRPr lang="en-US"/>
        </a:p>
      </dgm:t>
    </dgm:pt>
    <dgm:pt modelId="{3DD0D735-567F-4446-B23E-6A60D99D2CD8}">
      <dgm:prSet/>
      <dgm:spPr/>
      <dgm:t>
        <a:bodyPr/>
        <a:lstStyle/>
        <a:p>
          <a:r>
            <a:rPr lang="en-US"/>
            <a:t>Expenditures for the Period					$     3,480.00</a:t>
          </a:r>
        </a:p>
      </dgm:t>
    </dgm:pt>
    <dgm:pt modelId="{C3103D04-3774-498E-B243-E57711BF553A}" type="parTrans" cxnId="{66FC9151-F8B1-4839-9928-AC1D4E8355A2}">
      <dgm:prSet/>
      <dgm:spPr/>
      <dgm:t>
        <a:bodyPr/>
        <a:lstStyle/>
        <a:p>
          <a:endParaRPr lang="en-US"/>
        </a:p>
      </dgm:t>
    </dgm:pt>
    <dgm:pt modelId="{2BD72054-0AF6-4CAA-91D5-5DCE517DE753}" type="sibTrans" cxnId="{66FC9151-F8B1-4839-9928-AC1D4E8355A2}">
      <dgm:prSet/>
      <dgm:spPr/>
      <dgm:t>
        <a:bodyPr/>
        <a:lstStyle/>
        <a:p>
          <a:endParaRPr lang="en-US"/>
        </a:p>
      </dgm:t>
    </dgm:pt>
    <dgm:pt modelId="{F12A3253-8E33-4EEE-AA6E-23C06748861C}">
      <dgm:prSet/>
      <dgm:spPr/>
      <dgm:t>
        <a:bodyPr/>
        <a:lstStyle/>
        <a:p>
          <a:r>
            <a:rPr lang="en-US"/>
            <a:t>Net for the Period						$   (3,142.86)</a:t>
          </a:r>
        </a:p>
      </dgm:t>
    </dgm:pt>
    <dgm:pt modelId="{A75D2BD9-5B26-47F2-91E5-DDB2407EA047}" type="parTrans" cxnId="{99DB410A-0E16-4DCA-B30D-14811571983C}">
      <dgm:prSet/>
      <dgm:spPr/>
      <dgm:t>
        <a:bodyPr/>
        <a:lstStyle/>
        <a:p>
          <a:endParaRPr lang="en-US"/>
        </a:p>
      </dgm:t>
    </dgm:pt>
    <dgm:pt modelId="{3521186C-FEA1-4B4B-B4AD-BD858426BB02}" type="sibTrans" cxnId="{99DB410A-0E16-4DCA-B30D-14811571983C}">
      <dgm:prSet/>
      <dgm:spPr/>
      <dgm:t>
        <a:bodyPr/>
        <a:lstStyle/>
        <a:p>
          <a:endParaRPr lang="en-US"/>
        </a:p>
      </dgm:t>
    </dgm:pt>
    <dgm:pt modelId="{CFAA0C49-E30D-442D-AAD4-24BB2FF46403}">
      <dgm:prSet/>
      <dgm:spPr/>
      <dgm:t>
        <a:bodyPr/>
        <a:lstStyle/>
        <a:p>
          <a:r>
            <a:rPr lang="en-US"/>
            <a:t>Balance Brought Forward Start of the Period			$   87,422.40</a:t>
          </a:r>
        </a:p>
      </dgm:t>
    </dgm:pt>
    <dgm:pt modelId="{8B5A2397-CF64-4DA9-8817-14B722D77BA8}" type="parTrans" cxnId="{21490BAC-6C5A-4B9E-B0EE-482E561943AE}">
      <dgm:prSet/>
      <dgm:spPr/>
      <dgm:t>
        <a:bodyPr/>
        <a:lstStyle/>
        <a:p>
          <a:endParaRPr lang="en-US"/>
        </a:p>
      </dgm:t>
    </dgm:pt>
    <dgm:pt modelId="{E83D5D03-096B-48E2-9EA8-F3C6228A7C85}" type="sibTrans" cxnId="{21490BAC-6C5A-4B9E-B0EE-482E561943AE}">
      <dgm:prSet/>
      <dgm:spPr/>
      <dgm:t>
        <a:bodyPr/>
        <a:lstStyle/>
        <a:p>
          <a:endParaRPr lang="en-US"/>
        </a:p>
      </dgm:t>
    </dgm:pt>
    <dgm:pt modelId="{C837A0DD-891A-435B-B8C3-801D0182FD83}">
      <dgm:prSet/>
      <dgm:spPr/>
      <dgm:t>
        <a:bodyPr/>
        <a:lstStyle/>
        <a:p>
          <a:r>
            <a:rPr lang="en-US"/>
            <a:t>Net Funds Available End of the Period				$   84,279.54</a:t>
          </a:r>
        </a:p>
      </dgm:t>
    </dgm:pt>
    <dgm:pt modelId="{17A0A42D-80EE-4B24-95F6-B50FCE776090}" type="parTrans" cxnId="{F95AD5DF-5B39-44DC-B272-D0298121BB2C}">
      <dgm:prSet/>
      <dgm:spPr/>
      <dgm:t>
        <a:bodyPr/>
        <a:lstStyle/>
        <a:p>
          <a:endParaRPr lang="en-US"/>
        </a:p>
      </dgm:t>
    </dgm:pt>
    <dgm:pt modelId="{AFF698C3-F3AF-42A7-9629-1C866AD4768B}" type="sibTrans" cxnId="{F95AD5DF-5B39-44DC-B272-D0298121BB2C}">
      <dgm:prSet/>
      <dgm:spPr/>
      <dgm:t>
        <a:bodyPr/>
        <a:lstStyle/>
        <a:p>
          <a:endParaRPr lang="en-US"/>
        </a:p>
      </dgm:t>
    </dgm:pt>
    <dgm:pt modelId="{F88FAA60-CEA5-A544-AA34-D910D6160734}" type="pres">
      <dgm:prSet presAssocID="{EFE49E6A-5BED-4A02-B7B8-84209F2A60BC}" presName="linear" presStyleCnt="0">
        <dgm:presLayoutVars>
          <dgm:animLvl val="lvl"/>
          <dgm:resizeHandles val="exact"/>
        </dgm:presLayoutVars>
      </dgm:prSet>
      <dgm:spPr/>
    </dgm:pt>
    <dgm:pt modelId="{674CCC62-4DCD-B54B-9F0E-464233BFEDB0}" type="pres">
      <dgm:prSet presAssocID="{BCF532D2-394A-43FC-9D2C-5AFED889749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262AB6E-482F-CF45-81B6-62B7CA3E903B}" type="pres">
      <dgm:prSet presAssocID="{E0F39DC7-F74D-4D0D-99F8-10E47B163593}" presName="spacer" presStyleCnt="0"/>
      <dgm:spPr/>
    </dgm:pt>
    <dgm:pt modelId="{90D7ADD6-12F6-654D-A4D3-D839BD353BC9}" type="pres">
      <dgm:prSet presAssocID="{3DD0D735-567F-4446-B23E-6A60D99D2CD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3397DB5-745D-844C-8806-A52727DF08E2}" type="pres">
      <dgm:prSet presAssocID="{2BD72054-0AF6-4CAA-91D5-5DCE517DE753}" presName="spacer" presStyleCnt="0"/>
      <dgm:spPr/>
    </dgm:pt>
    <dgm:pt modelId="{456CFBFC-2419-0943-96E2-EAD5E9712D63}" type="pres">
      <dgm:prSet presAssocID="{F12A3253-8E33-4EEE-AA6E-23C06748861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7208E9D-6669-BF48-8A50-ACF74247EC31}" type="pres">
      <dgm:prSet presAssocID="{3521186C-FEA1-4B4B-B4AD-BD858426BB02}" presName="spacer" presStyleCnt="0"/>
      <dgm:spPr/>
    </dgm:pt>
    <dgm:pt modelId="{2C48DEF5-8D0F-614B-977B-6E32B967BE42}" type="pres">
      <dgm:prSet presAssocID="{CFAA0C49-E30D-442D-AAD4-24BB2FF4640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25ADABD-60F3-9E49-8003-3EC7363F9E57}" type="pres">
      <dgm:prSet presAssocID="{E83D5D03-096B-48E2-9EA8-F3C6228A7C85}" presName="spacer" presStyleCnt="0"/>
      <dgm:spPr/>
    </dgm:pt>
    <dgm:pt modelId="{E4BBA642-247F-744C-A9B5-1B9AA2B6886D}" type="pres">
      <dgm:prSet presAssocID="{C837A0DD-891A-435B-B8C3-801D0182FD8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9DB410A-0E16-4DCA-B30D-14811571983C}" srcId="{EFE49E6A-5BED-4A02-B7B8-84209F2A60BC}" destId="{F12A3253-8E33-4EEE-AA6E-23C06748861C}" srcOrd="2" destOrd="0" parTransId="{A75D2BD9-5B26-47F2-91E5-DDB2407EA047}" sibTransId="{3521186C-FEA1-4B4B-B4AD-BD858426BB02}"/>
    <dgm:cxn modelId="{FB300C10-FF19-9F44-B5F9-90CDE01BCEEA}" type="presOf" srcId="{F12A3253-8E33-4EEE-AA6E-23C06748861C}" destId="{456CFBFC-2419-0943-96E2-EAD5E9712D63}" srcOrd="0" destOrd="0" presId="urn:microsoft.com/office/officeart/2005/8/layout/vList2"/>
    <dgm:cxn modelId="{9B46BB1A-8E3B-E44E-8A9A-73A87BD9BCC1}" type="presOf" srcId="{3DD0D735-567F-4446-B23E-6A60D99D2CD8}" destId="{90D7ADD6-12F6-654D-A4D3-D839BD353BC9}" srcOrd="0" destOrd="0" presId="urn:microsoft.com/office/officeart/2005/8/layout/vList2"/>
    <dgm:cxn modelId="{451E202E-2174-4162-B047-C82DD590DE5F}" srcId="{EFE49E6A-5BED-4A02-B7B8-84209F2A60BC}" destId="{BCF532D2-394A-43FC-9D2C-5AFED8897492}" srcOrd="0" destOrd="0" parTransId="{92E18AF1-EC68-481F-AE1B-86DAFEB3D7ED}" sibTransId="{E0F39DC7-F74D-4D0D-99F8-10E47B163593}"/>
    <dgm:cxn modelId="{66FC9151-F8B1-4839-9928-AC1D4E8355A2}" srcId="{EFE49E6A-5BED-4A02-B7B8-84209F2A60BC}" destId="{3DD0D735-567F-4446-B23E-6A60D99D2CD8}" srcOrd="1" destOrd="0" parTransId="{C3103D04-3774-498E-B243-E57711BF553A}" sibTransId="{2BD72054-0AF6-4CAA-91D5-5DCE517DE753}"/>
    <dgm:cxn modelId="{D2D36364-9785-AA4F-8721-3510485DFC16}" type="presOf" srcId="{EFE49E6A-5BED-4A02-B7B8-84209F2A60BC}" destId="{F88FAA60-CEA5-A544-AA34-D910D6160734}" srcOrd="0" destOrd="0" presId="urn:microsoft.com/office/officeart/2005/8/layout/vList2"/>
    <dgm:cxn modelId="{5370056E-EC48-5745-8C6F-8DC79E84EE80}" type="presOf" srcId="{CFAA0C49-E30D-442D-AAD4-24BB2FF46403}" destId="{2C48DEF5-8D0F-614B-977B-6E32B967BE42}" srcOrd="0" destOrd="0" presId="urn:microsoft.com/office/officeart/2005/8/layout/vList2"/>
    <dgm:cxn modelId="{26BE9386-C931-CA46-968B-70116F368252}" type="presOf" srcId="{BCF532D2-394A-43FC-9D2C-5AFED8897492}" destId="{674CCC62-4DCD-B54B-9F0E-464233BFEDB0}" srcOrd="0" destOrd="0" presId="urn:microsoft.com/office/officeart/2005/8/layout/vList2"/>
    <dgm:cxn modelId="{21490BAC-6C5A-4B9E-B0EE-482E561943AE}" srcId="{EFE49E6A-5BED-4A02-B7B8-84209F2A60BC}" destId="{CFAA0C49-E30D-442D-AAD4-24BB2FF46403}" srcOrd="3" destOrd="0" parTransId="{8B5A2397-CF64-4DA9-8817-14B722D77BA8}" sibTransId="{E83D5D03-096B-48E2-9EA8-F3C6228A7C85}"/>
    <dgm:cxn modelId="{F95AD5DF-5B39-44DC-B272-D0298121BB2C}" srcId="{EFE49E6A-5BED-4A02-B7B8-84209F2A60BC}" destId="{C837A0DD-891A-435B-B8C3-801D0182FD83}" srcOrd="4" destOrd="0" parTransId="{17A0A42D-80EE-4B24-95F6-B50FCE776090}" sibTransId="{AFF698C3-F3AF-42A7-9629-1C866AD4768B}"/>
    <dgm:cxn modelId="{CDC61AF1-33C8-5645-A714-C7B3CD2C867D}" type="presOf" srcId="{C837A0DD-891A-435B-B8C3-801D0182FD83}" destId="{E4BBA642-247F-744C-A9B5-1B9AA2B6886D}" srcOrd="0" destOrd="0" presId="urn:microsoft.com/office/officeart/2005/8/layout/vList2"/>
    <dgm:cxn modelId="{B49C4F63-093F-7944-A335-1354ED23EBA0}" type="presParOf" srcId="{F88FAA60-CEA5-A544-AA34-D910D6160734}" destId="{674CCC62-4DCD-B54B-9F0E-464233BFEDB0}" srcOrd="0" destOrd="0" presId="urn:microsoft.com/office/officeart/2005/8/layout/vList2"/>
    <dgm:cxn modelId="{325CDC0E-55CD-764B-A425-55E61A0B8DCF}" type="presParOf" srcId="{F88FAA60-CEA5-A544-AA34-D910D6160734}" destId="{6262AB6E-482F-CF45-81B6-62B7CA3E903B}" srcOrd="1" destOrd="0" presId="urn:microsoft.com/office/officeart/2005/8/layout/vList2"/>
    <dgm:cxn modelId="{86BD7576-4E7E-CA41-9901-5F48C28610D9}" type="presParOf" srcId="{F88FAA60-CEA5-A544-AA34-D910D6160734}" destId="{90D7ADD6-12F6-654D-A4D3-D839BD353BC9}" srcOrd="2" destOrd="0" presId="urn:microsoft.com/office/officeart/2005/8/layout/vList2"/>
    <dgm:cxn modelId="{A2F6580A-5FC6-E94D-A945-A02E4BE9C89B}" type="presParOf" srcId="{F88FAA60-CEA5-A544-AA34-D910D6160734}" destId="{83397DB5-745D-844C-8806-A52727DF08E2}" srcOrd="3" destOrd="0" presId="urn:microsoft.com/office/officeart/2005/8/layout/vList2"/>
    <dgm:cxn modelId="{9118A5E8-2D41-4943-8699-975DADA1B870}" type="presParOf" srcId="{F88FAA60-CEA5-A544-AA34-D910D6160734}" destId="{456CFBFC-2419-0943-96E2-EAD5E9712D63}" srcOrd="4" destOrd="0" presId="urn:microsoft.com/office/officeart/2005/8/layout/vList2"/>
    <dgm:cxn modelId="{B97EBB58-8588-FC47-A865-C52B6D5C17E0}" type="presParOf" srcId="{F88FAA60-CEA5-A544-AA34-D910D6160734}" destId="{17208E9D-6669-BF48-8A50-ACF74247EC31}" srcOrd="5" destOrd="0" presId="urn:microsoft.com/office/officeart/2005/8/layout/vList2"/>
    <dgm:cxn modelId="{25AD5057-9938-A444-BD46-A1DF158A40F3}" type="presParOf" srcId="{F88FAA60-CEA5-A544-AA34-D910D6160734}" destId="{2C48DEF5-8D0F-614B-977B-6E32B967BE42}" srcOrd="6" destOrd="0" presId="urn:microsoft.com/office/officeart/2005/8/layout/vList2"/>
    <dgm:cxn modelId="{82FB56C2-0424-924A-9121-A7F5B59B4F99}" type="presParOf" srcId="{F88FAA60-CEA5-A544-AA34-D910D6160734}" destId="{525ADABD-60F3-9E49-8003-3EC7363F9E57}" srcOrd="7" destOrd="0" presId="urn:microsoft.com/office/officeart/2005/8/layout/vList2"/>
    <dgm:cxn modelId="{2FEBD1C8-7257-B34C-A1C7-78295C4AECF3}" type="presParOf" srcId="{F88FAA60-CEA5-A544-AA34-D910D6160734}" destId="{E4BBA642-247F-744C-A9B5-1B9AA2B6886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B15C3-7BEE-1B44-A007-5090AF946F5B}">
      <dsp:nvSpPr>
        <dsp:cNvPr id="0" name=""/>
        <dsp:cNvSpPr/>
      </dsp:nvSpPr>
      <dsp:spPr>
        <a:xfrm>
          <a:off x="0" y="50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009A03-DDD8-264F-968D-C7C9536F4B4D}">
      <dsp:nvSpPr>
        <dsp:cNvPr id="0" name=""/>
        <dsp:cNvSpPr/>
      </dsp:nvSpPr>
      <dsp:spPr>
        <a:xfrm>
          <a:off x="0" y="509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Revenues for the Period				    		$    9,352.91</a:t>
          </a:r>
        </a:p>
      </dsp:txBody>
      <dsp:txXfrm>
        <a:off x="0" y="509"/>
        <a:ext cx="10515600" cy="596553"/>
      </dsp:txXfrm>
    </dsp:sp>
    <dsp:sp modelId="{ADABBC65-334E-8B47-9E2A-12BA51E6030F}">
      <dsp:nvSpPr>
        <dsp:cNvPr id="0" name=""/>
        <dsp:cNvSpPr/>
      </dsp:nvSpPr>
      <dsp:spPr>
        <a:xfrm>
          <a:off x="0" y="59706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419F498-9C81-274E-A5A7-703D37C05C0F}">
      <dsp:nvSpPr>
        <dsp:cNvPr id="0" name=""/>
        <dsp:cNvSpPr/>
      </dsp:nvSpPr>
      <dsp:spPr>
        <a:xfrm>
          <a:off x="0" y="597063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Pass-Thru Revenues from TT for Aerator Power			$    3,184.61</a:t>
          </a:r>
        </a:p>
      </dsp:txBody>
      <dsp:txXfrm>
        <a:off x="0" y="597063"/>
        <a:ext cx="10515600" cy="596553"/>
      </dsp:txXfrm>
    </dsp:sp>
    <dsp:sp modelId="{0286F692-7B11-CB40-8577-95741D46AF51}">
      <dsp:nvSpPr>
        <dsp:cNvPr id="0" name=""/>
        <dsp:cNvSpPr/>
      </dsp:nvSpPr>
      <dsp:spPr>
        <a:xfrm>
          <a:off x="0" y="1193617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B686D17-2E5D-F443-A149-1D7C45A91056}">
      <dsp:nvSpPr>
        <dsp:cNvPr id="0" name=""/>
        <dsp:cNvSpPr/>
      </dsp:nvSpPr>
      <dsp:spPr>
        <a:xfrm>
          <a:off x="0" y="1193617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Expenditures for the Period					$    9,230.33</a:t>
          </a:r>
        </a:p>
      </dsp:txBody>
      <dsp:txXfrm>
        <a:off x="0" y="1193617"/>
        <a:ext cx="10515600" cy="596553"/>
      </dsp:txXfrm>
    </dsp:sp>
    <dsp:sp modelId="{761021B4-092E-5345-8FE1-3313346501D2}">
      <dsp:nvSpPr>
        <dsp:cNvPr id="0" name=""/>
        <dsp:cNvSpPr/>
      </dsp:nvSpPr>
      <dsp:spPr>
        <a:xfrm>
          <a:off x="0" y="1790171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66111B-B1AC-C841-862A-869AB7F24B76}">
      <dsp:nvSpPr>
        <dsp:cNvPr id="0" name=""/>
        <dsp:cNvSpPr/>
      </dsp:nvSpPr>
      <dsp:spPr>
        <a:xfrm>
          <a:off x="0" y="1790171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Pass-Thru Expense to Compressor Hosts for Aerator Power 	$    3,184.61</a:t>
          </a:r>
        </a:p>
      </dsp:txBody>
      <dsp:txXfrm>
        <a:off x="0" y="1790171"/>
        <a:ext cx="10515600" cy="596553"/>
      </dsp:txXfrm>
    </dsp:sp>
    <dsp:sp modelId="{C634D87E-B562-DA43-827E-F1C492799EF6}">
      <dsp:nvSpPr>
        <dsp:cNvPr id="0" name=""/>
        <dsp:cNvSpPr/>
      </dsp:nvSpPr>
      <dsp:spPr>
        <a:xfrm>
          <a:off x="0" y="2386725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85477E1-754F-EC47-8516-24FCA6F02638}">
      <dsp:nvSpPr>
        <dsp:cNvPr id="0" name=""/>
        <dsp:cNvSpPr/>
      </dsp:nvSpPr>
      <dsp:spPr>
        <a:xfrm>
          <a:off x="0" y="2386725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 for the Period						$        122.58</a:t>
          </a:r>
        </a:p>
      </dsp:txBody>
      <dsp:txXfrm>
        <a:off x="0" y="2386725"/>
        <a:ext cx="10515600" cy="596553"/>
      </dsp:txXfrm>
    </dsp:sp>
    <dsp:sp modelId="{5BFCABA5-9CD0-FE40-8BEA-82E16463F91A}">
      <dsp:nvSpPr>
        <dsp:cNvPr id="0" name=""/>
        <dsp:cNvSpPr/>
      </dsp:nvSpPr>
      <dsp:spPr>
        <a:xfrm>
          <a:off x="0" y="298327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A58287-71E4-6F41-AF00-7491E972E399}">
      <dsp:nvSpPr>
        <dsp:cNvPr id="0" name=""/>
        <dsp:cNvSpPr/>
      </dsp:nvSpPr>
      <dsp:spPr>
        <a:xfrm>
          <a:off x="0" y="2983279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Balance Brought Forward Start of the Period   			$   12,897.14</a:t>
          </a:r>
        </a:p>
      </dsp:txBody>
      <dsp:txXfrm>
        <a:off x="0" y="2983279"/>
        <a:ext cx="10515600" cy="596553"/>
      </dsp:txXfrm>
    </dsp:sp>
    <dsp:sp modelId="{3891E2B8-D10F-454A-AE7D-6E0A4CD78FD7}">
      <dsp:nvSpPr>
        <dsp:cNvPr id="0" name=""/>
        <dsp:cNvSpPr/>
      </dsp:nvSpPr>
      <dsp:spPr>
        <a:xfrm>
          <a:off x="0" y="357983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alpha val="48000"/>
              <a:satMod val="105000"/>
            </a:scheme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320A6A-160B-2E4E-9F44-B81872CA5024}">
      <dsp:nvSpPr>
        <dsp:cNvPr id="0" name=""/>
        <dsp:cNvSpPr/>
      </dsp:nvSpPr>
      <dsp:spPr>
        <a:xfrm>
          <a:off x="0" y="3579833"/>
          <a:ext cx="10515600" cy="5965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 Funds Available End of the Period				$   13,019.72</a:t>
          </a:r>
        </a:p>
      </dsp:txBody>
      <dsp:txXfrm>
        <a:off x="0" y="3579833"/>
        <a:ext cx="10515600" cy="596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8E524C-B3F6-254E-8EAD-25DFEADC9A21}">
      <dsp:nvSpPr>
        <dsp:cNvPr id="0" name=""/>
        <dsp:cNvSpPr/>
      </dsp:nvSpPr>
      <dsp:spPr>
        <a:xfrm>
          <a:off x="0" y="39132"/>
          <a:ext cx="665125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Revenues for the Period						$         287.58</a:t>
          </a:r>
        </a:p>
      </dsp:txBody>
      <dsp:txXfrm>
        <a:off x="48547" y="87679"/>
        <a:ext cx="6554159" cy="897406"/>
      </dsp:txXfrm>
    </dsp:sp>
    <dsp:sp modelId="{5F0340EF-7399-0048-A38E-B02FA1FF3441}">
      <dsp:nvSpPr>
        <dsp:cNvPr id="0" name=""/>
        <dsp:cNvSpPr/>
      </dsp:nvSpPr>
      <dsp:spPr>
        <a:xfrm>
          <a:off x="0" y="1105632"/>
          <a:ext cx="6651253" cy="994500"/>
        </a:xfrm>
        <a:prstGeom prst="roundRect">
          <a:avLst/>
        </a:prstGeom>
        <a:solidFill>
          <a:schemeClr val="accent5">
            <a:hueOff val="-459284"/>
            <a:satOff val="68"/>
            <a:lumOff val="-16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Expenditures for the Period					$    56,065.81</a:t>
          </a:r>
        </a:p>
      </dsp:txBody>
      <dsp:txXfrm>
        <a:off x="48547" y="1154179"/>
        <a:ext cx="6554159" cy="897406"/>
      </dsp:txXfrm>
    </dsp:sp>
    <dsp:sp modelId="{B82F1C44-C54C-5A40-A5CB-6820F03F9991}">
      <dsp:nvSpPr>
        <dsp:cNvPr id="0" name=""/>
        <dsp:cNvSpPr/>
      </dsp:nvSpPr>
      <dsp:spPr>
        <a:xfrm>
          <a:off x="0" y="2172132"/>
          <a:ext cx="6651253" cy="994500"/>
        </a:xfrm>
        <a:prstGeom prst="roundRect">
          <a:avLst/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Net for the Period						$   (55,778.23) </a:t>
          </a:r>
        </a:p>
      </dsp:txBody>
      <dsp:txXfrm>
        <a:off x="48547" y="2220679"/>
        <a:ext cx="6554159" cy="897406"/>
      </dsp:txXfrm>
    </dsp:sp>
    <dsp:sp modelId="{775F378F-C822-1841-80DE-F4F117B7A56D}">
      <dsp:nvSpPr>
        <dsp:cNvPr id="0" name=""/>
        <dsp:cNvSpPr/>
      </dsp:nvSpPr>
      <dsp:spPr>
        <a:xfrm>
          <a:off x="0" y="3238632"/>
          <a:ext cx="6651253" cy="994500"/>
        </a:xfrm>
        <a:prstGeom prst="roundRect">
          <a:avLst/>
        </a:prstGeom>
        <a:solidFill>
          <a:schemeClr val="accent5">
            <a:hueOff val="-1377853"/>
            <a:satOff val="203"/>
            <a:lumOff val="-48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Balance Brought Forward Start of the Period			$     75,214.61</a:t>
          </a:r>
        </a:p>
      </dsp:txBody>
      <dsp:txXfrm>
        <a:off x="48547" y="3287179"/>
        <a:ext cx="6554159" cy="897406"/>
      </dsp:txXfrm>
    </dsp:sp>
    <dsp:sp modelId="{BBCEF933-7EA5-DD48-B922-88E718F3880A}">
      <dsp:nvSpPr>
        <dsp:cNvPr id="0" name=""/>
        <dsp:cNvSpPr/>
      </dsp:nvSpPr>
      <dsp:spPr>
        <a:xfrm>
          <a:off x="0" y="4305132"/>
          <a:ext cx="6651253" cy="994500"/>
        </a:xfrm>
        <a:prstGeom prst="roundRect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Net Funds Available End of the Period				$     19,436.38</a:t>
          </a:r>
        </a:p>
      </dsp:txBody>
      <dsp:txXfrm>
        <a:off x="48547" y="4353679"/>
        <a:ext cx="6554159" cy="8974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BFBF7-8C32-C641-BE90-B966D5DCF43B}">
      <dsp:nvSpPr>
        <dsp:cNvPr id="0" name=""/>
        <dsp:cNvSpPr/>
      </dsp:nvSpPr>
      <dsp:spPr>
        <a:xfrm>
          <a:off x="0" y="39132"/>
          <a:ext cx="665125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Revenues for the Period						$     1,129.20</a:t>
          </a:r>
        </a:p>
      </dsp:txBody>
      <dsp:txXfrm>
        <a:off x="48547" y="87679"/>
        <a:ext cx="6554159" cy="897406"/>
      </dsp:txXfrm>
    </dsp:sp>
    <dsp:sp modelId="{BBE0F68A-E2B4-A84C-A052-477494956322}">
      <dsp:nvSpPr>
        <dsp:cNvPr id="0" name=""/>
        <dsp:cNvSpPr/>
      </dsp:nvSpPr>
      <dsp:spPr>
        <a:xfrm>
          <a:off x="0" y="1105632"/>
          <a:ext cx="6651253" cy="994500"/>
        </a:xfrm>
        <a:prstGeom prst="roundRect">
          <a:avLst/>
        </a:prstGeom>
        <a:solidFill>
          <a:schemeClr val="accent5">
            <a:hueOff val="-459284"/>
            <a:satOff val="68"/>
            <a:lumOff val="-16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Expenditures for the Period					$     9,374.81</a:t>
          </a:r>
        </a:p>
      </dsp:txBody>
      <dsp:txXfrm>
        <a:off x="48547" y="1154179"/>
        <a:ext cx="6554159" cy="897406"/>
      </dsp:txXfrm>
    </dsp:sp>
    <dsp:sp modelId="{F65CE23E-6B39-2A4C-889F-7D3914B56C39}">
      <dsp:nvSpPr>
        <dsp:cNvPr id="0" name=""/>
        <dsp:cNvSpPr/>
      </dsp:nvSpPr>
      <dsp:spPr>
        <a:xfrm>
          <a:off x="0" y="2172132"/>
          <a:ext cx="6651253" cy="994500"/>
        </a:xfrm>
        <a:prstGeom prst="roundRect">
          <a:avLst/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Net for the Period						$   (8,245.61)</a:t>
          </a:r>
        </a:p>
      </dsp:txBody>
      <dsp:txXfrm>
        <a:off x="48547" y="2220679"/>
        <a:ext cx="6554159" cy="897406"/>
      </dsp:txXfrm>
    </dsp:sp>
    <dsp:sp modelId="{8C13EBE0-9495-FC4E-9D4B-FEEC1A1D4B08}">
      <dsp:nvSpPr>
        <dsp:cNvPr id="0" name=""/>
        <dsp:cNvSpPr/>
      </dsp:nvSpPr>
      <dsp:spPr>
        <a:xfrm>
          <a:off x="0" y="3238632"/>
          <a:ext cx="6651253" cy="994500"/>
        </a:xfrm>
        <a:prstGeom prst="roundRect">
          <a:avLst/>
        </a:prstGeom>
        <a:solidFill>
          <a:schemeClr val="accent5">
            <a:hueOff val="-1377853"/>
            <a:satOff val="203"/>
            <a:lumOff val="-48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Balance Brought Forward Start of the Period			$   95,668.01</a:t>
          </a:r>
        </a:p>
      </dsp:txBody>
      <dsp:txXfrm>
        <a:off x="48547" y="3287179"/>
        <a:ext cx="6554159" cy="897406"/>
      </dsp:txXfrm>
    </dsp:sp>
    <dsp:sp modelId="{419E25BF-CEA5-B94E-9ECD-F5EE5CE89CB8}">
      <dsp:nvSpPr>
        <dsp:cNvPr id="0" name=""/>
        <dsp:cNvSpPr/>
      </dsp:nvSpPr>
      <dsp:spPr>
        <a:xfrm>
          <a:off x="0" y="4305132"/>
          <a:ext cx="6651253" cy="994500"/>
        </a:xfrm>
        <a:prstGeom prst="roundRect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Net Funds Available End of the Period				$   87,422.40</a:t>
          </a:r>
        </a:p>
      </dsp:txBody>
      <dsp:txXfrm>
        <a:off x="48547" y="4353679"/>
        <a:ext cx="6554159" cy="8974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BA50B-1611-E04A-B1B1-D50D1B3D1C5F}">
      <dsp:nvSpPr>
        <dsp:cNvPr id="0" name=""/>
        <dsp:cNvSpPr/>
      </dsp:nvSpPr>
      <dsp:spPr>
        <a:xfrm>
          <a:off x="0" y="50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8E23A7-B1B9-4D4B-B12B-8B31589F04F6}">
      <dsp:nvSpPr>
        <dsp:cNvPr id="0" name=""/>
        <dsp:cNvSpPr/>
      </dsp:nvSpPr>
      <dsp:spPr>
        <a:xfrm>
          <a:off x="0" y="509"/>
          <a:ext cx="10515600" cy="83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Revenues for the Period						$   7,732.92</a:t>
          </a:r>
        </a:p>
      </dsp:txBody>
      <dsp:txXfrm>
        <a:off x="0" y="509"/>
        <a:ext cx="10515600" cy="835175"/>
      </dsp:txXfrm>
    </dsp:sp>
    <dsp:sp modelId="{D50166F6-7A96-C54F-8ADB-2875D9229B66}">
      <dsp:nvSpPr>
        <dsp:cNvPr id="0" name=""/>
        <dsp:cNvSpPr/>
      </dsp:nvSpPr>
      <dsp:spPr>
        <a:xfrm>
          <a:off x="0" y="835685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64F015-843D-7B46-8DCE-BA2DC86EBBAB}">
      <dsp:nvSpPr>
        <dsp:cNvPr id="0" name=""/>
        <dsp:cNvSpPr/>
      </dsp:nvSpPr>
      <dsp:spPr>
        <a:xfrm>
          <a:off x="0" y="835685"/>
          <a:ext cx="10515600" cy="83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Expenditures for the Period					$   1,679.92</a:t>
          </a:r>
        </a:p>
      </dsp:txBody>
      <dsp:txXfrm>
        <a:off x="0" y="835685"/>
        <a:ext cx="10515600" cy="835175"/>
      </dsp:txXfrm>
    </dsp:sp>
    <dsp:sp modelId="{4C3CE4E7-767D-7E44-81E4-FF6380F01EAE}">
      <dsp:nvSpPr>
        <dsp:cNvPr id="0" name=""/>
        <dsp:cNvSpPr/>
      </dsp:nvSpPr>
      <dsp:spPr>
        <a:xfrm>
          <a:off x="0" y="167086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F4604-6289-7246-9F62-9A9D13976A0F}">
      <dsp:nvSpPr>
        <dsp:cNvPr id="0" name=""/>
        <dsp:cNvSpPr/>
      </dsp:nvSpPr>
      <dsp:spPr>
        <a:xfrm>
          <a:off x="0" y="1670860"/>
          <a:ext cx="10515600" cy="83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 for the Period						$   6,053.00</a:t>
          </a:r>
        </a:p>
      </dsp:txBody>
      <dsp:txXfrm>
        <a:off x="0" y="1670860"/>
        <a:ext cx="10515600" cy="835175"/>
      </dsp:txXfrm>
    </dsp:sp>
    <dsp:sp modelId="{64E152E3-A4B2-D547-8EAE-7738CF2F4142}">
      <dsp:nvSpPr>
        <dsp:cNvPr id="0" name=""/>
        <dsp:cNvSpPr/>
      </dsp:nvSpPr>
      <dsp:spPr>
        <a:xfrm>
          <a:off x="0" y="250603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723158-BDC5-E742-A535-E7F58A267516}">
      <dsp:nvSpPr>
        <dsp:cNvPr id="0" name=""/>
        <dsp:cNvSpPr/>
      </dsp:nvSpPr>
      <dsp:spPr>
        <a:xfrm>
          <a:off x="0" y="2506036"/>
          <a:ext cx="10515600" cy="83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Balance Brought Forward Start of the Period			$ 13,019.72</a:t>
          </a:r>
        </a:p>
      </dsp:txBody>
      <dsp:txXfrm>
        <a:off x="0" y="2506036"/>
        <a:ext cx="10515600" cy="835175"/>
      </dsp:txXfrm>
    </dsp:sp>
    <dsp:sp modelId="{4F26FB9C-3FCE-CD40-B6CA-049372C0D4B1}">
      <dsp:nvSpPr>
        <dsp:cNvPr id="0" name=""/>
        <dsp:cNvSpPr/>
      </dsp:nvSpPr>
      <dsp:spPr>
        <a:xfrm>
          <a:off x="0" y="334121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604A1-C037-664C-99DE-FFFDDBDD065B}">
      <dsp:nvSpPr>
        <dsp:cNvPr id="0" name=""/>
        <dsp:cNvSpPr/>
      </dsp:nvSpPr>
      <dsp:spPr>
        <a:xfrm>
          <a:off x="0" y="3341211"/>
          <a:ext cx="10515600" cy="835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 Funds Available End of the Period				$ 19,072.72</a:t>
          </a:r>
        </a:p>
      </dsp:txBody>
      <dsp:txXfrm>
        <a:off x="0" y="3341211"/>
        <a:ext cx="10515600" cy="8351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A9625E-1CAA-1749-8B17-A7E2BD50D0F0}">
      <dsp:nvSpPr>
        <dsp:cNvPr id="0" name=""/>
        <dsp:cNvSpPr/>
      </dsp:nvSpPr>
      <dsp:spPr>
        <a:xfrm>
          <a:off x="0" y="39132"/>
          <a:ext cx="665125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Revenues for the Period						$   88,503.76</a:t>
          </a:r>
        </a:p>
      </dsp:txBody>
      <dsp:txXfrm>
        <a:off x="48547" y="87679"/>
        <a:ext cx="6554159" cy="897406"/>
      </dsp:txXfrm>
    </dsp:sp>
    <dsp:sp modelId="{0122B63C-8E1B-AE42-A9FB-C93B1DCD150C}">
      <dsp:nvSpPr>
        <dsp:cNvPr id="0" name=""/>
        <dsp:cNvSpPr/>
      </dsp:nvSpPr>
      <dsp:spPr>
        <a:xfrm>
          <a:off x="0" y="1105632"/>
          <a:ext cx="6651253" cy="994500"/>
        </a:xfrm>
        <a:prstGeom prst="roundRect">
          <a:avLst/>
        </a:prstGeom>
        <a:solidFill>
          <a:schemeClr val="accent5">
            <a:hueOff val="-459284"/>
            <a:satOff val="68"/>
            <a:lumOff val="-16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Expenditures for the Period					$      2,086.43</a:t>
          </a:r>
        </a:p>
      </dsp:txBody>
      <dsp:txXfrm>
        <a:off x="48547" y="1154179"/>
        <a:ext cx="6554159" cy="897406"/>
      </dsp:txXfrm>
    </dsp:sp>
    <dsp:sp modelId="{DCD652D6-CBB4-C34B-B983-EC2A14A8444E}">
      <dsp:nvSpPr>
        <dsp:cNvPr id="0" name=""/>
        <dsp:cNvSpPr/>
      </dsp:nvSpPr>
      <dsp:spPr>
        <a:xfrm>
          <a:off x="0" y="2172132"/>
          <a:ext cx="6651253" cy="994500"/>
        </a:xfrm>
        <a:prstGeom prst="roundRect">
          <a:avLst/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Net for the Period						$    86,417.33</a:t>
          </a:r>
        </a:p>
      </dsp:txBody>
      <dsp:txXfrm>
        <a:off x="48547" y="2220679"/>
        <a:ext cx="6554159" cy="897406"/>
      </dsp:txXfrm>
    </dsp:sp>
    <dsp:sp modelId="{C7D8D452-8C49-7548-BA58-5F4EB542E594}">
      <dsp:nvSpPr>
        <dsp:cNvPr id="0" name=""/>
        <dsp:cNvSpPr/>
      </dsp:nvSpPr>
      <dsp:spPr>
        <a:xfrm>
          <a:off x="0" y="3238632"/>
          <a:ext cx="6651253" cy="994500"/>
        </a:xfrm>
        <a:prstGeom prst="roundRect">
          <a:avLst/>
        </a:prstGeom>
        <a:solidFill>
          <a:schemeClr val="accent5">
            <a:hueOff val="-1377853"/>
            <a:satOff val="203"/>
            <a:lumOff val="-48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Balance Brought Forward Start of the Period			$    19,436.38</a:t>
          </a:r>
        </a:p>
      </dsp:txBody>
      <dsp:txXfrm>
        <a:off x="48547" y="3287179"/>
        <a:ext cx="6554159" cy="897406"/>
      </dsp:txXfrm>
    </dsp:sp>
    <dsp:sp modelId="{8BD846EB-AA2F-BC49-B574-F75CF809C5AA}">
      <dsp:nvSpPr>
        <dsp:cNvPr id="0" name=""/>
        <dsp:cNvSpPr/>
      </dsp:nvSpPr>
      <dsp:spPr>
        <a:xfrm>
          <a:off x="0" y="4305132"/>
          <a:ext cx="6651253" cy="994500"/>
        </a:xfrm>
        <a:prstGeom prst="roundRect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Net Funds Available End of the Period				$   105,853.71</a:t>
          </a:r>
        </a:p>
      </dsp:txBody>
      <dsp:txXfrm>
        <a:off x="48547" y="4353679"/>
        <a:ext cx="6554159" cy="8974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CCC62-4DCD-B54B-9F0E-464233BFEDB0}">
      <dsp:nvSpPr>
        <dsp:cNvPr id="0" name=""/>
        <dsp:cNvSpPr/>
      </dsp:nvSpPr>
      <dsp:spPr>
        <a:xfrm>
          <a:off x="0" y="39132"/>
          <a:ext cx="6651253" cy="9945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Revenues for the Period						$        337.14</a:t>
          </a:r>
        </a:p>
      </dsp:txBody>
      <dsp:txXfrm>
        <a:off x="48547" y="87679"/>
        <a:ext cx="6554159" cy="897406"/>
      </dsp:txXfrm>
    </dsp:sp>
    <dsp:sp modelId="{90D7ADD6-12F6-654D-A4D3-D839BD353BC9}">
      <dsp:nvSpPr>
        <dsp:cNvPr id="0" name=""/>
        <dsp:cNvSpPr/>
      </dsp:nvSpPr>
      <dsp:spPr>
        <a:xfrm>
          <a:off x="0" y="1105632"/>
          <a:ext cx="6651253" cy="994500"/>
        </a:xfrm>
        <a:prstGeom prst="roundRect">
          <a:avLst/>
        </a:prstGeom>
        <a:solidFill>
          <a:schemeClr val="accent5">
            <a:hueOff val="-459284"/>
            <a:satOff val="68"/>
            <a:lumOff val="-16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Expenditures for the Period					$     3,480.00</a:t>
          </a:r>
        </a:p>
      </dsp:txBody>
      <dsp:txXfrm>
        <a:off x="48547" y="1154179"/>
        <a:ext cx="6554159" cy="897406"/>
      </dsp:txXfrm>
    </dsp:sp>
    <dsp:sp modelId="{456CFBFC-2419-0943-96E2-EAD5E9712D63}">
      <dsp:nvSpPr>
        <dsp:cNvPr id="0" name=""/>
        <dsp:cNvSpPr/>
      </dsp:nvSpPr>
      <dsp:spPr>
        <a:xfrm>
          <a:off x="0" y="2172132"/>
          <a:ext cx="6651253" cy="994500"/>
        </a:xfrm>
        <a:prstGeom prst="roundRect">
          <a:avLst/>
        </a:prstGeom>
        <a:solidFill>
          <a:schemeClr val="accent5">
            <a:hueOff val="-918568"/>
            <a:satOff val="135"/>
            <a:lumOff val="-3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Net for the Period						$   (3,142.86)</a:t>
          </a:r>
        </a:p>
      </dsp:txBody>
      <dsp:txXfrm>
        <a:off x="48547" y="2220679"/>
        <a:ext cx="6554159" cy="897406"/>
      </dsp:txXfrm>
    </dsp:sp>
    <dsp:sp modelId="{2C48DEF5-8D0F-614B-977B-6E32B967BE42}">
      <dsp:nvSpPr>
        <dsp:cNvPr id="0" name=""/>
        <dsp:cNvSpPr/>
      </dsp:nvSpPr>
      <dsp:spPr>
        <a:xfrm>
          <a:off x="0" y="3238632"/>
          <a:ext cx="6651253" cy="994500"/>
        </a:xfrm>
        <a:prstGeom prst="roundRect">
          <a:avLst/>
        </a:prstGeom>
        <a:solidFill>
          <a:schemeClr val="accent5">
            <a:hueOff val="-1377853"/>
            <a:satOff val="203"/>
            <a:lumOff val="-48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Balance Brought Forward Start of the Period			$   87,422.40</a:t>
          </a:r>
        </a:p>
      </dsp:txBody>
      <dsp:txXfrm>
        <a:off x="48547" y="3287179"/>
        <a:ext cx="6554159" cy="897406"/>
      </dsp:txXfrm>
    </dsp:sp>
    <dsp:sp modelId="{E4BBA642-247F-744C-A9B5-1B9AA2B6886D}">
      <dsp:nvSpPr>
        <dsp:cNvPr id="0" name=""/>
        <dsp:cNvSpPr/>
      </dsp:nvSpPr>
      <dsp:spPr>
        <a:xfrm>
          <a:off x="0" y="4305132"/>
          <a:ext cx="6651253" cy="994500"/>
        </a:xfrm>
        <a:prstGeom prst="roundRect">
          <a:avLst/>
        </a:prstGeom>
        <a:solidFill>
          <a:schemeClr val="accent5">
            <a:hueOff val="-1837137"/>
            <a:satOff val="270"/>
            <a:lumOff val="-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Net Funds Available End of the Period				$   84,279.54</a:t>
          </a:r>
        </a:p>
      </dsp:txBody>
      <dsp:txXfrm>
        <a:off x="48547" y="4353679"/>
        <a:ext cx="655415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80B61-423D-5C42-9A47-08E666BB4168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61A6A-1A71-E746-8038-0FA3EB1DC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4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61A6A-1A71-E746-8038-0FA3EB1DCD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6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invite Eric </a:t>
            </a:r>
            <a:r>
              <a:rPr lang="en-US" dirty="0" err="1"/>
              <a:t>Sauro</a:t>
            </a:r>
            <a:r>
              <a:rPr lang="en-US" dirty="0"/>
              <a:t> to introduce himself, and invite Frank as well to say anything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61A6A-1A71-E746-8038-0FA3EB1DCD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661A6A-1A71-E746-8038-0FA3EB1DCD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01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C37EA-A764-DE43-A849-87B3D2EB74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4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5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05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0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 o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4"/>
          <p:cNvSpPr/>
          <p:nvPr/>
        </p:nvSpPr>
        <p:spPr>
          <a:xfrm>
            <a:off x="2641602" y="6248401"/>
            <a:ext cx="609599" cy="456706"/>
          </a:xfrm>
          <a:prstGeom prst="rect">
            <a:avLst/>
          </a:prstGeom>
          <a:solidFill>
            <a:srgbClr val="C2D1D9"/>
          </a:solidFill>
          <a:ln w="12700">
            <a:miter lim="400000"/>
          </a:ln>
        </p:spPr>
        <p:txBody>
          <a:bodyPr lIns="45719" rIns="45719"/>
          <a:lstStyle/>
          <a:p>
            <a:endParaRPr sz="1800"/>
          </a:p>
        </p:txBody>
      </p:sp>
      <p:pic>
        <p:nvPicPr>
          <p:cNvPr id="53" name="Picture 17" descr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9721" y="6385782"/>
            <a:ext cx="2836491" cy="35621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ctangle 6"/>
          <p:cNvSpPr/>
          <p:nvPr/>
        </p:nvSpPr>
        <p:spPr>
          <a:xfrm>
            <a:off x="1828800" y="6249085"/>
            <a:ext cx="609600" cy="456021"/>
          </a:xfrm>
          <a:prstGeom prst="rect">
            <a:avLst/>
          </a:prstGeom>
          <a:solidFill>
            <a:srgbClr val="1D2A3D"/>
          </a:solidFill>
          <a:ln w="12700">
            <a:miter lim="400000"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55" name="Rectangle 7"/>
          <p:cNvSpPr/>
          <p:nvPr/>
        </p:nvSpPr>
        <p:spPr>
          <a:xfrm>
            <a:off x="203200" y="6249085"/>
            <a:ext cx="609600" cy="456021"/>
          </a:xfrm>
          <a:prstGeom prst="rect">
            <a:avLst/>
          </a:prstGeom>
          <a:solidFill>
            <a:srgbClr val="7996C0"/>
          </a:solidFill>
          <a:ln w="12700">
            <a:miter lim="400000"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56" name="Rectangle 5"/>
          <p:cNvSpPr/>
          <p:nvPr/>
        </p:nvSpPr>
        <p:spPr>
          <a:xfrm>
            <a:off x="1016000" y="6248401"/>
            <a:ext cx="609600" cy="45670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/>
          <a:lstStyle/>
          <a:p>
            <a:endParaRPr sz="1800"/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14400" y="1676400"/>
            <a:ext cx="10769600" cy="4114800"/>
          </a:xfrm>
          <a:prstGeom prst="rect">
            <a:avLst/>
          </a:prstGeom>
        </p:spPr>
        <p:txBody>
          <a:bodyPr/>
          <a:lstStyle/>
          <a:p>
            <a:r>
              <a:t>First level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14400" y="1066801"/>
            <a:ext cx="8636000" cy="548641"/>
          </a:xfrm>
          <a:prstGeom prst="rect">
            <a:avLst/>
          </a:prstGeom>
        </p:spPr>
        <p:txBody>
          <a:bodyPr anchor="ctr"/>
          <a:lstStyle>
            <a:lvl1pPr algn="l"/>
          </a:lstStyle>
          <a:p>
            <a:r>
              <a:t>Section Title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13440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5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3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93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42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85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6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763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4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0AA47D7-DA2B-4447-BF2D-B1233551BC2B}" type="datetimeFigureOut">
              <a:rPr lang="en-US" smtClean="0"/>
              <a:t>5/17/23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A881641-8234-0C40-B1C1-31687D863CA6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12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eMorse@house.mi.gov" TargetMode="External"/><Relationship Id="rId2" Type="http://schemas.openxmlformats.org/officeDocument/2006/relationships/hyperlink" Target="https://somgovweb.state.mi.us/GovRelations/ContactGovernor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mccann@senate.mi.go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95AA96-19EF-134B-A053-59F7E7FA6C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86" y="16184"/>
            <a:ext cx="12163228" cy="6841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BC5AD5-E44C-6049-BED1-0ECA7B2CA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416657" cy="3329581"/>
          </a:xfrm>
        </p:spPr>
        <p:txBody>
          <a:bodyPr/>
          <a:lstStyle/>
          <a:p>
            <a:r>
              <a:rPr lang="en-US" sz="6000" dirty="0">
                <a:solidFill>
                  <a:schemeClr val="tx1"/>
                </a:solidFill>
              </a:rPr>
              <a:t>Eagle Lake Annual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E47087-3025-D64F-8225-69435C454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7889" y="6084711"/>
            <a:ext cx="8676222" cy="4854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May 17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3188265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96" y="-298873"/>
            <a:ext cx="8229601" cy="6032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E41-5678-9F43-9720-51D3913A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Drain Project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545E-188F-F84C-A2EC-CB001A94A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1138047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CONTACT INFORMATION:</a:t>
            </a:r>
          </a:p>
          <a:p>
            <a:pPr marL="0" indent="0" algn="ctr">
              <a:buNone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Governor Whitmer: </a:t>
            </a:r>
          </a:p>
          <a:p>
            <a:pPr marL="0" indent="0" algn="ctr">
              <a:buNone/>
            </a:pP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https://somgovweb.state.mi.us/GovRelations/ContactGovernor.aspx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Phone Message 517-335-7858</a:t>
            </a:r>
          </a:p>
          <a:p>
            <a:pPr marL="0" indent="0" algn="ctr">
              <a:buNone/>
            </a:pP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Representative Christine Morse: 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ChristineMorse@house.mi.gov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Senator Sean McCann: </a:t>
            </a:r>
            <a:r>
              <a:rPr lang="en-US" sz="2400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4"/>
              </a:rPr>
              <a:t>smccann@senate.mi.gov</a:t>
            </a:r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689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2"/>
          <p:cNvSpPr txBox="1">
            <a:spLocks noGrp="1"/>
          </p:cNvSpPr>
          <p:nvPr>
            <p:ph type="title"/>
          </p:nvPr>
        </p:nvSpPr>
        <p:spPr>
          <a:xfrm>
            <a:off x="2209800" y="1066801"/>
            <a:ext cx="7924800" cy="54864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800"/>
            </a:lvl1pPr>
          </a:lstStyle>
          <a:p>
            <a:r>
              <a:t>Prepayment Deadline &amp; Construction Schedule</a:t>
            </a:r>
          </a:p>
        </p:txBody>
      </p:sp>
      <p:grpSp>
        <p:nvGrpSpPr>
          <p:cNvPr id="107" name="Content Placeholder 3"/>
          <p:cNvGrpSpPr/>
          <p:nvPr/>
        </p:nvGrpSpPr>
        <p:grpSpPr>
          <a:xfrm>
            <a:off x="2209800" y="2345054"/>
            <a:ext cx="8077200" cy="2846191"/>
            <a:chOff x="0" y="0"/>
            <a:chExt cx="8077200" cy="2846189"/>
          </a:xfrm>
        </p:grpSpPr>
        <p:sp>
          <p:nvSpPr>
            <p:cNvPr id="101" name="Rounded Rectangle"/>
            <p:cNvSpPr/>
            <p:nvPr/>
          </p:nvSpPr>
          <p:spPr>
            <a:xfrm>
              <a:off x="0" y="0"/>
              <a:ext cx="8077200" cy="1234440"/>
            </a:xfrm>
            <a:prstGeom prst="roundRect">
              <a:avLst>
                <a:gd name="adj" fmla="val 10000"/>
              </a:avLst>
            </a:prstGeom>
            <a:solidFill>
              <a:srgbClr val="DDE4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600"/>
              </a:pPr>
              <a:endParaRPr sz="2600"/>
            </a:p>
          </p:txBody>
        </p:sp>
        <p:sp>
          <p:nvSpPr>
            <p:cNvPr id="102" name="Square"/>
            <p:cNvSpPr/>
            <p:nvPr/>
          </p:nvSpPr>
          <p:spPr>
            <a:xfrm>
              <a:off x="373418" y="277748"/>
              <a:ext cx="678942" cy="678943"/>
            </a:xfrm>
            <a:prstGeom prst="rect">
              <a:avLst/>
            </a:prstGeom>
            <a:blipFill rotWithShape="1">
              <a:blip r:embed="rId2"/>
              <a:srcRect/>
              <a:stretch>
                <a:fillRect/>
              </a:stretch>
            </a:blip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600"/>
              </a:pPr>
              <a:endParaRPr sz="2600"/>
            </a:p>
          </p:txBody>
        </p:sp>
        <p:sp>
          <p:nvSpPr>
            <p:cNvPr id="103" name="Residents may prepay their entire assessment to avoid interest costs. Please prepay by June 23rd."/>
            <p:cNvSpPr txBox="1"/>
            <p:nvPr/>
          </p:nvSpPr>
          <p:spPr>
            <a:xfrm>
              <a:off x="1425777" y="115968"/>
              <a:ext cx="6651423" cy="10025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30645" tIns="130645" rIns="130645" bIns="130645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Residents may prepay their entire assessment to avoid interest costs. Please prepay by June 23rd.</a:t>
              </a:r>
            </a:p>
          </p:txBody>
        </p:sp>
        <p:sp>
          <p:nvSpPr>
            <p:cNvPr id="104" name="Rounded Rectangle"/>
            <p:cNvSpPr/>
            <p:nvPr/>
          </p:nvSpPr>
          <p:spPr>
            <a:xfrm>
              <a:off x="0" y="1541148"/>
              <a:ext cx="8077200" cy="1234441"/>
            </a:xfrm>
            <a:prstGeom prst="roundRect">
              <a:avLst>
                <a:gd name="adj" fmla="val 10000"/>
              </a:avLst>
            </a:prstGeom>
            <a:solidFill>
              <a:srgbClr val="DDE4E8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600"/>
              </a:pPr>
              <a:endParaRPr sz="2600"/>
            </a:p>
          </p:txBody>
        </p:sp>
        <p:sp>
          <p:nvSpPr>
            <p:cNvPr id="105" name="Square"/>
            <p:cNvSpPr/>
            <p:nvPr/>
          </p:nvSpPr>
          <p:spPr>
            <a:xfrm>
              <a:off x="373418" y="1820800"/>
              <a:ext cx="678942" cy="678943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600"/>
                </a:spcBef>
                <a:defRPr sz="2600"/>
              </a:pPr>
              <a:endParaRPr sz="2600"/>
            </a:p>
          </p:txBody>
        </p:sp>
        <p:sp>
          <p:nvSpPr>
            <p:cNvPr id="106" name="The proposed schedule is to begin construction in September 2023, with a completion by July 1, 2024"/>
            <p:cNvSpPr txBox="1"/>
            <p:nvPr/>
          </p:nvSpPr>
          <p:spPr>
            <a:xfrm>
              <a:off x="1425777" y="1474353"/>
              <a:ext cx="6651423" cy="1371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30645" tIns="130645" rIns="130645" bIns="130645" numCol="1" anchor="ctr">
              <a:spAutoFit/>
            </a:bodyPr>
            <a:lstStyle>
              <a:lvl1pPr defTabSz="1066800">
                <a:spcBef>
                  <a:spcPts val="1000"/>
                </a:spcBef>
                <a:defRPr sz="2400"/>
              </a:lvl1pPr>
            </a:lstStyle>
            <a:p>
              <a:r>
                <a:t>The proposed schedule is to begin construction in September 2023, with a completion by July 1, 2024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FB5FD58-6088-4050-B6EE-AD474E09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dirty="0"/>
              <a:t>Eagle Lake Annual Report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Grant Jones</a:t>
            </a:r>
            <a:br>
              <a:rPr lang="en-US" dirty="0"/>
            </a:br>
            <a:r>
              <a:rPr lang="en-US" dirty="0"/>
              <a:t>Senior Lakes Field Manager</a:t>
            </a:r>
            <a:br>
              <a:rPr lang="en-US" dirty="0"/>
            </a:br>
            <a:r>
              <a:rPr lang="en-US" dirty="0"/>
              <a:t>Restorative Lake Sciences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0B0ED-869E-2A4C-A583-54316D1D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42"/>
          <a:stretch/>
        </p:blipFill>
        <p:spPr>
          <a:xfrm>
            <a:off x="7270366" y="1920085"/>
            <a:ext cx="4312033" cy="355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662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E41-5678-9F43-9720-51D3913A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Treasurer’s Report – Jim </a:t>
            </a:r>
            <a:r>
              <a:rPr lang="en-US" dirty="0" err="1"/>
              <a:t>Caporale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545E-188F-F84C-A2EC-CB001A94A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dirty="0"/>
              <a:t>Presenting the Following Summary Reports</a:t>
            </a:r>
          </a:p>
          <a:p>
            <a:r>
              <a:rPr lang="en-US" dirty="0"/>
              <a:t>Fiscal Year 2021</a:t>
            </a:r>
          </a:p>
          <a:p>
            <a:pPr lvl="1"/>
            <a:r>
              <a:rPr lang="en-US" dirty="0"/>
              <a:t>ELTA</a:t>
            </a:r>
          </a:p>
          <a:p>
            <a:pPr lvl="1"/>
            <a:r>
              <a:rPr lang="en-US" dirty="0"/>
              <a:t>SAD #1</a:t>
            </a:r>
          </a:p>
          <a:p>
            <a:pPr lvl="1"/>
            <a:r>
              <a:rPr lang="en-US" dirty="0"/>
              <a:t>SAD #2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ELTA Fiscal Year 2022 thru March 31 </a:t>
            </a:r>
          </a:p>
          <a:p>
            <a:pPr lvl="1"/>
            <a:r>
              <a:rPr lang="en-US" dirty="0"/>
              <a:t>ELTA</a:t>
            </a:r>
          </a:p>
          <a:p>
            <a:pPr lvl="1"/>
            <a:r>
              <a:rPr lang="en-US" dirty="0"/>
              <a:t>SAD #1 </a:t>
            </a:r>
          </a:p>
          <a:p>
            <a:pPr lvl="1"/>
            <a:r>
              <a:rPr lang="en-US" dirty="0"/>
              <a:t>SAD #2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Member Questions/Comments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EEE33-1F17-2C44-B989-67BA6F2C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To see line item detail refer to 1st &amp; 2nd Quarter Newsletters</a:t>
            </a:r>
          </a:p>
        </p:txBody>
      </p:sp>
      <p:sp useBgFill="1">
        <p:nvSpPr>
          <p:cNvPr id="4" name="Rectangle 39">
            <a:extLst>
              <a:ext uri="{FF2B5EF4-FFF2-40B4-BE49-F238E27FC236}">
                <a16:creationId xmlns:a16="http://schemas.microsoft.com/office/drawing/2014/main" id="{D31DD644-2425-4CA0-0400-601DD333C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alendar on table">
            <a:extLst>
              <a:ext uri="{FF2B5EF4-FFF2-40B4-BE49-F238E27FC236}">
                <a16:creationId xmlns:a16="http://schemas.microsoft.com/office/drawing/2014/main" id="{A392D6DC-41AF-E519-7D79-27D87D75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62F89F0-2D2C-9D8E-92ED-E9774C1BD24C}"/>
              </a:ext>
            </a:extLst>
          </p:cNvPr>
          <p:cNvSpPr txBox="1">
            <a:spLocks/>
          </p:cNvSpPr>
          <p:nvPr/>
        </p:nvSpPr>
        <p:spPr>
          <a:xfrm>
            <a:off x="640080" y="853673"/>
            <a:ext cx="4023360" cy="500479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/>
                </a:solidFill>
              </a:rPr>
              <a:t>Presenting the Following Summary Reports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A29939C-DED2-EAB3-19BE-B07985A90860}"/>
              </a:ext>
            </a:extLst>
          </p:cNvPr>
          <p:cNvSpPr txBox="1">
            <a:spLocks/>
          </p:cNvSpPr>
          <p:nvPr/>
        </p:nvSpPr>
        <p:spPr>
          <a:xfrm>
            <a:off x="5599083" y="853673"/>
            <a:ext cx="5715000" cy="5004794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Fiscal Year 2022</a:t>
            </a:r>
          </a:p>
          <a:p>
            <a:pPr lvl="1"/>
            <a:r>
              <a:rPr lang="en-US" sz="2200" dirty="0"/>
              <a:t>ELTA</a:t>
            </a:r>
          </a:p>
          <a:p>
            <a:pPr lvl="1"/>
            <a:r>
              <a:rPr lang="en-US" sz="2200" dirty="0"/>
              <a:t>SAD #1</a:t>
            </a:r>
          </a:p>
          <a:p>
            <a:pPr lvl="1"/>
            <a:r>
              <a:rPr lang="en-US" sz="2200" dirty="0"/>
              <a:t>SAD #2</a:t>
            </a:r>
          </a:p>
          <a:p>
            <a:pPr lvl="1"/>
            <a:endParaRPr lang="en-US" sz="2200" dirty="0"/>
          </a:p>
          <a:p>
            <a:pPr marL="457200" lvl="1" indent="0">
              <a:buFont typeface="Wingdings 2"/>
              <a:buNone/>
            </a:pPr>
            <a:endParaRPr lang="en-US" sz="2200" dirty="0"/>
          </a:p>
          <a:p>
            <a:r>
              <a:rPr lang="en-US" sz="2200" dirty="0"/>
              <a:t> Fiscal Year 2023 thru April 30</a:t>
            </a:r>
          </a:p>
          <a:p>
            <a:pPr lvl="1"/>
            <a:r>
              <a:rPr lang="en-US" sz="2200" dirty="0"/>
              <a:t>ELTA </a:t>
            </a:r>
          </a:p>
          <a:p>
            <a:pPr lvl="1"/>
            <a:r>
              <a:rPr lang="en-US" sz="2200" dirty="0"/>
              <a:t>SAD #1 </a:t>
            </a:r>
          </a:p>
          <a:p>
            <a:pPr lvl="1"/>
            <a:r>
              <a:rPr lang="en-US" sz="2200" dirty="0"/>
              <a:t>SAD #2</a:t>
            </a:r>
          </a:p>
          <a:p>
            <a:pPr marL="457200" lvl="1" indent="0">
              <a:buFont typeface="Wingdings 2"/>
              <a:buNone/>
            </a:pPr>
            <a:endParaRPr lang="en-US" sz="2200" dirty="0"/>
          </a:p>
          <a:p>
            <a:r>
              <a:rPr lang="en-US" sz="2200" dirty="0"/>
              <a:t>Member Questions/Comments</a:t>
            </a:r>
          </a:p>
        </p:txBody>
      </p:sp>
      <p:sp>
        <p:nvSpPr>
          <p:cNvPr id="9" name="sketch box">
            <a:extLst>
              <a:ext uri="{FF2B5EF4-FFF2-40B4-BE49-F238E27FC236}">
                <a16:creationId xmlns:a16="http://schemas.microsoft.com/office/drawing/2014/main" id="{F5F6F805-929E-C4E1-B23E-514629314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A9217A9-FF3A-E1BB-34DD-7B162B1F2B0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To see line item detail refer to 1st &amp; 2nd Quarter Newsletters</a:t>
            </a:r>
          </a:p>
        </p:txBody>
      </p:sp>
    </p:spTree>
    <p:extLst>
      <p:ext uri="{BB962C8B-B14F-4D97-AF65-F5344CB8AC3E}">
        <p14:creationId xmlns:p14="http://schemas.microsoft.com/office/powerpoint/2010/main" val="445852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C5BFBF-744F-1CBC-66EE-351D233B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F1F2AE-5F88-C67E-9FB7-B3DFA126A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2AF30C2-11AA-921E-4DBC-66635393C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7C117C-C3C9-B8B6-FBCA-F5288819D64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/>
                </a:solidFill>
              </a:rPr>
              <a:t>ELTA – Fiscal Year 2022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6D2C71F-18F2-58E3-DC0F-5B162B738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8AB0733-6313-EA5D-3DBE-DDECF8BF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To see line item detail refer to 1st Quarter Newsletter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91BB4E11-4E22-4434-F694-DD3CF20292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1477445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6340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42E79FB-9B3A-187D-0B19-81C7ACA1E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B49EA11-C765-4EED-64B8-C44EA1319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2205521-901E-C188-9BF1-A1CE3B9D7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50">
            <a:extLst>
              <a:ext uri="{FF2B5EF4-FFF2-40B4-BE49-F238E27FC236}">
                <a16:creationId xmlns:a16="http://schemas.microsoft.com/office/drawing/2014/main" id="{6D1EB2AA-A825-8579-DA2F-A850F7ABC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41DF920-2043-7D2B-B59C-35BAC8B4E2C6}"/>
              </a:ext>
            </a:extLst>
          </p:cNvPr>
          <p:cNvSpPr txBox="1">
            <a:spLocks/>
          </p:cNvSpPr>
          <p:nvPr/>
        </p:nvSpPr>
        <p:spPr>
          <a:xfrm>
            <a:off x="1000941" y="685801"/>
            <a:ext cx="3494859" cy="549116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SAD #1 – Fiscal Year 2022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143ACA9-0E72-622A-8B4B-D9D40715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 see line item detail refer to 1st Quarter Newsletter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FF609DE8-281C-5A01-7FEC-69F8806F0B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622515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7150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F91572E-1524-29B5-3B1F-C95DE5968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3065D0-7294-C5CF-236B-B742C4311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CE4C0B2-C425-0368-A176-AF7B8654A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31">
            <a:extLst>
              <a:ext uri="{FF2B5EF4-FFF2-40B4-BE49-F238E27FC236}">
                <a16:creationId xmlns:a16="http://schemas.microsoft.com/office/drawing/2014/main" id="{0DD8E27E-8F3C-9EF9-C569-498784BAC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8F8A16-85B0-2F82-B337-C44EF93BDE24}"/>
              </a:ext>
            </a:extLst>
          </p:cNvPr>
          <p:cNvSpPr txBox="1">
            <a:spLocks/>
          </p:cNvSpPr>
          <p:nvPr/>
        </p:nvSpPr>
        <p:spPr>
          <a:xfrm>
            <a:off x="1000941" y="685801"/>
            <a:ext cx="3494859" cy="549116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SAD #2 – Fiscal Year 2022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9FA83B89-3FB5-FA9A-E31A-51499ED25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To see line item detail refer to 1st Quarter Newsletter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4CD5D40-9D1E-E664-FCEF-D440C4107D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1775550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5792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A62E3-EC08-0C45-8260-8DF7462B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ELTA – Fiscal Year 2022 thru Mar 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9AD4B-498D-1543-BB13-151798527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75756F-C432-174D-9568-2AD23000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see line item detail refer to 1st &amp; 2nd Quarter Newsletters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93D00A8-A35D-44D1-3CE6-E57C3AD73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229257-8338-A051-4EA3-C9F2BCADEB9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/>
                </a:solidFill>
              </a:rPr>
              <a:t>ELTA – Fiscal Year 2023 thru April 30</a:t>
            </a: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9B6BDAAF-762F-46DF-9118-81204A8D2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05BC8DD-2028-3463-FEC2-1102425D1D2E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To see line item detail refer to 2nd Quarter Newsletter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035EF00-0448-DB48-A5F3-DF59795C9D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2080652"/>
              </p:ext>
            </p:extLst>
          </p:nvPr>
        </p:nvGraphicFramePr>
        <p:xfrm>
          <a:off x="838200" y="2004446"/>
          <a:ext cx="10515600" cy="4176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91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8E55-3F5D-4F42-AE4A-C255A85F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SAD #1 – Fiscal Year 2022 thru March 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A8306-EEA5-1D47-A456-B8A5324429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935480"/>
            <a:ext cx="11260347" cy="438912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1CB75-22A5-BE43-9408-7634086F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see line item detail refer to 1st &amp; 2nd Quarter Newsletters</a:t>
            </a:r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363E124-F9B7-1CE1-A1E6-C9B1E4CA3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7">
            <a:extLst>
              <a:ext uri="{FF2B5EF4-FFF2-40B4-BE49-F238E27FC236}">
                <a16:creationId xmlns:a16="http://schemas.microsoft.com/office/drawing/2014/main" id="{15CC34C7-26C1-DF34-92D9-F72DF16CE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55A261F-AB41-64F9-1B5B-DC851C9D9A4D}"/>
              </a:ext>
            </a:extLst>
          </p:cNvPr>
          <p:cNvSpPr txBox="1">
            <a:spLocks/>
          </p:cNvSpPr>
          <p:nvPr/>
        </p:nvSpPr>
        <p:spPr>
          <a:xfrm>
            <a:off x="1000941" y="685801"/>
            <a:ext cx="3494859" cy="5491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SAD #1 – Fiscal Year 2023 thru April 30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DD971D4-953C-B726-346F-57A51ADBB377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>
                <a:latin typeface="Calibri" panose="020F0502020204030204"/>
              </a:rPr>
              <a:t>To see line item detail refer to 2nd Quarter Newsletter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6A3D850-A683-8472-206F-FE659234C4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692798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450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231B489-020E-1F4C-9D91-931B9CBF1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672391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04B9-1C0C-9649-89EA-1AEEB9CC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98710"/>
            <a:ext cx="5854262" cy="4025717"/>
          </a:xfr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Opening Welcome and President’s Report – Amy Coon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Board Nominations and Voting – Ken Toy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Approval of 2022 Annual Meeting Minutes – Ken Toy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Treasurer Report – Jim </a:t>
            </a:r>
            <a:r>
              <a:rPr lang="en-US" sz="1800" dirty="0" err="1"/>
              <a:t>Caporale</a:t>
            </a:r>
            <a:endParaRPr lang="en-US" sz="1800" dirty="0"/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Eagle Lake Annual Report – Grant Jones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Lake Quality – Ken Toy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Drain Project Update – Amy Coon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Communications / Social Committee – Kasi Barrow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Safety and Legal – Jason </a:t>
            </a:r>
            <a:r>
              <a:rPr lang="en-US" sz="1800" dirty="0" err="1"/>
              <a:t>Machnik</a:t>
            </a:r>
            <a:endParaRPr lang="en-US" sz="1800" dirty="0"/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AVB Property Presentation and Q&amp;A – Jack </a:t>
            </a:r>
            <a:r>
              <a:rPr lang="en-US" sz="1800" dirty="0" err="1"/>
              <a:t>Gesmundo</a:t>
            </a:r>
            <a:endParaRPr lang="en-US" sz="1800" dirty="0"/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Questions / Comments</a:t>
            </a:r>
          </a:p>
          <a:p>
            <a:pPr>
              <a:buClr>
                <a:schemeClr val="tx2"/>
              </a:buClr>
              <a:buFont typeface="Wingdings 2" pitchFamily="2" charset="2"/>
              <a:buChar char=""/>
            </a:pPr>
            <a:r>
              <a:rPr lang="en-US" sz="1800" dirty="0"/>
              <a:t>Closing </a:t>
            </a:r>
            <a:r>
              <a:rPr lang="en-US" sz="1800"/>
              <a:t>– Amy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D430F-AE90-6645-9B3A-265E371148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5020" y="1705511"/>
            <a:ext cx="5154894" cy="408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076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13C16-8F0A-AD46-8BCB-5542D89D1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SAD #2 – Fiscal Year 2022 thru March 31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5F021-CBE8-E246-9A47-A2866EF77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935480"/>
            <a:ext cx="11165457" cy="438912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D91BF9-6422-E04A-82C0-1F279CF2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To see line item detail refer to 1st &amp; 2nd Quarter Newsletters</a:t>
            </a:r>
            <a:endParaRPr lang="en-US" dirty="0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0238642F-B67B-7074-396E-ACB4FCF8F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82">
            <a:extLst>
              <a:ext uri="{FF2B5EF4-FFF2-40B4-BE49-F238E27FC236}">
                <a16:creationId xmlns:a16="http://schemas.microsoft.com/office/drawing/2014/main" id="{35448B8F-2256-F0CC-3DAD-EA2AB17F9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3235" y="1371600"/>
            <a:ext cx="4529312" cy="3589977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5BE954-F7EC-E2BA-4282-4C000DDB45F7}"/>
              </a:ext>
            </a:extLst>
          </p:cNvPr>
          <p:cNvSpPr txBox="1">
            <a:spLocks/>
          </p:cNvSpPr>
          <p:nvPr/>
        </p:nvSpPr>
        <p:spPr>
          <a:xfrm>
            <a:off x="1000941" y="685801"/>
            <a:ext cx="3494859" cy="5491162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SAD #2 – Fiscal Year 2023 thru April  30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403683F-3E6C-D051-8EE9-3741B44FE423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0" tIns="0" rIns="0" bIns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/>
              <a:t>To see line item detail refer to 2nd Quarter Newsletter</a:t>
            </a:r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C191329B-E7C2-9BE4-ED2F-892105F199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2950589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519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54755"/>
            <a:ext cx="9905998" cy="934156"/>
          </a:xfrm>
        </p:spPr>
        <p:txBody>
          <a:bodyPr/>
          <a:lstStyle/>
          <a:p>
            <a:r>
              <a:rPr lang="en-US" dirty="0"/>
              <a:t>Lake Quality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04B9-1C0C-9649-89EA-1AEEB9CC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3118"/>
            <a:ext cx="9905998" cy="3539430"/>
          </a:xfrm>
        </p:spPr>
        <p:txBody>
          <a:bodyPr>
            <a:spAutoFit/>
          </a:bodyPr>
          <a:lstStyle/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Aeration Restart – 14 of 16 operational</a:t>
            </a:r>
          </a:p>
          <a:p>
            <a:endParaRPr lang="en-US" sz="3200" dirty="0"/>
          </a:p>
          <a:p>
            <a:r>
              <a:rPr lang="en-US" sz="3200" dirty="0"/>
              <a:t>Bio-augmentation Treatment</a:t>
            </a:r>
          </a:p>
          <a:p>
            <a:endParaRPr lang="en-US" sz="3200" dirty="0"/>
          </a:p>
          <a:p>
            <a:r>
              <a:rPr lang="en-US" sz="3200" dirty="0"/>
              <a:t>Goose Roundup</a:t>
            </a:r>
          </a:p>
        </p:txBody>
      </p:sp>
    </p:spTree>
    <p:extLst>
      <p:ext uri="{BB962C8B-B14F-4D97-AF65-F5344CB8AC3E}">
        <p14:creationId xmlns:p14="http://schemas.microsoft.com/office/powerpoint/2010/main" val="1376144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54755"/>
            <a:ext cx="9905998" cy="934156"/>
          </a:xfrm>
        </p:spPr>
        <p:txBody>
          <a:bodyPr/>
          <a:lstStyle/>
          <a:p>
            <a:r>
              <a:rPr lang="en-US" dirty="0"/>
              <a:t>Lake Quality Report - Aeration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04B9-1C0C-9649-89EA-1AEEB9CC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3118"/>
            <a:ext cx="9905998" cy="4136517"/>
          </a:xfrm>
        </p:spPr>
        <p:txBody>
          <a:bodyPr>
            <a:spAutoFit/>
          </a:bodyPr>
          <a:lstStyle/>
          <a:p>
            <a:r>
              <a:rPr lang="en-US" sz="1800" dirty="0">
                <a:effectLst/>
                <a:latin typeface="Helvetica Neue" panose="02000503000000020004" pitchFamily="2" charset="0"/>
              </a:rPr>
              <a:t>Option 1 - Continue Aeration thru 2026 </a:t>
            </a:r>
          </a:p>
          <a:p>
            <a:pPr lvl="1"/>
            <a:r>
              <a:rPr lang="en-US" sz="1800" dirty="0">
                <a:effectLst/>
                <a:latin typeface="Helvetica Neue" panose="02000503000000020004" pitchFamily="2" charset="0"/>
              </a:rPr>
              <a:t>We would extend host license agreements thru 2026 to match timeline of current EGLE 5 year permit </a:t>
            </a:r>
          </a:p>
          <a:p>
            <a:pPr lvl="1"/>
            <a:r>
              <a:rPr lang="en-US" sz="1800" dirty="0">
                <a:effectLst/>
                <a:latin typeface="Helvetica Neue" panose="02000503000000020004" pitchFamily="2" charset="0"/>
              </a:rPr>
              <a:t>We would use existing SAD2 funds to only pay for aeration electric and basic PLM aeration maintenance from 2023 thru 2026</a:t>
            </a:r>
          </a:p>
          <a:p>
            <a:pPr lvl="1"/>
            <a:r>
              <a:rPr lang="en-US" sz="1800" dirty="0">
                <a:effectLst/>
                <a:latin typeface="Helvetica Neue" panose="02000503000000020004" pitchFamily="2" charset="0"/>
              </a:rPr>
              <a:t>We make a future aeration system decision sometime at beginning of 2026 whether to continue aeration system beyond 2026 </a:t>
            </a:r>
          </a:p>
          <a:p>
            <a:endParaRPr lang="en-US" sz="1800" dirty="0">
              <a:effectLst/>
              <a:latin typeface="Helvetica Neue" panose="02000503000000020004" pitchFamily="2" charset="0"/>
            </a:endParaRPr>
          </a:p>
          <a:p>
            <a:r>
              <a:rPr lang="en-US" sz="1800" dirty="0">
                <a:effectLst/>
                <a:latin typeface="Helvetica Neue" panose="02000503000000020004" pitchFamily="2" charset="0"/>
              </a:rPr>
              <a:t>Option 2 - Discontinue Aeration</a:t>
            </a:r>
          </a:p>
          <a:p>
            <a:pPr lvl="1"/>
            <a:r>
              <a:rPr lang="en-US" sz="1800" dirty="0">
                <a:effectLst/>
                <a:latin typeface="Helvetica Neue" panose="02000503000000020004" pitchFamily="2" charset="0"/>
              </a:rPr>
              <a:t>We would remove all aeration equipment and lines mandated by EGLE at the end of 2023</a:t>
            </a:r>
          </a:p>
          <a:p>
            <a:pPr lvl="1"/>
            <a:r>
              <a:rPr lang="en-US" sz="1800" dirty="0">
                <a:effectLst/>
                <a:latin typeface="Helvetica Neue" panose="02000503000000020004" pitchFamily="2" charset="0"/>
              </a:rPr>
              <a:t>We would auction off equipment that is Township owned at end of 2023 • </a:t>
            </a:r>
          </a:p>
          <a:p>
            <a:pPr lvl="1"/>
            <a:r>
              <a:rPr lang="en-US" sz="1800" dirty="0">
                <a:effectLst/>
                <a:latin typeface="Helvetica Neue" panose="02000503000000020004" pitchFamily="2" charset="0"/>
              </a:rPr>
              <a:t>The remaining funds would be spent on bio augmentation treatments in 2024</a:t>
            </a:r>
          </a:p>
        </p:txBody>
      </p:sp>
    </p:spTree>
    <p:extLst>
      <p:ext uri="{BB962C8B-B14F-4D97-AF65-F5344CB8AC3E}">
        <p14:creationId xmlns:p14="http://schemas.microsoft.com/office/powerpoint/2010/main" val="483972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B5F0267-054C-2997-1533-C788390FA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4067754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DEBE9A-0E35-6D08-CF2F-B5B0BEC4A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277346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9F51E1-476C-26D2-68AF-05DFF0B9F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631646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icture containing clothing, cap, baseball cap, headgear&#10;&#10;Description automatically generated">
            <a:extLst>
              <a:ext uri="{FF2B5EF4-FFF2-40B4-BE49-F238E27FC236}">
                <a16:creationId xmlns:a16="http://schemas.microsoft.com/office/drawing/2014/main" id="{F54821E7-3666-279E-2553-EAA4108FD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2847" cy="6858000"/>
          </a:xfrm>
        </p:spPr>
      </p:pic>
    </p:spTree>
    <p:extLst>
      <p:ext uri="{BB962C8B-B14F-4D97-AF65-F5344CB8AC3E}">
        <p14:creationId xmlns:p14="http://schemas.microsoft.com/office/powerpoint/2010/main" val="3232409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816964"/>
            <a:ext cx="9905998" cy="3337786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Safety and Legal Update</a:t>
            </a: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3EEEB-DFB9-8E11-4309-E853C6FF54AE}"/>
              </a:ext>
            </a:extLst>
          </p:cNvPr>
          <p:cNvSpPr txBox="1"/>
          <p:nvPr/>
        </p:nvSpPr>
        <p:spPr>
          <a:xfrm>
            <a:off x="941033" y="2828835"/>
            <a:ext cx="97476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Stay Safe</a:t>
            </a:r>
            <a:br>
              <a:rPr lang="en-US" sz="2400" dirty="0"/>
            </a:br>
            <a:endParaRPr lang="en-US" sz="2400" dirty="0"/>
          </a:p>
          <a:p>
            <a:pPr algn="ctr"/>
            <a:r>
              <a:rPr lang="en-US" sz="2400" dirty="0"/>
              <a:t>Use Common Sense</a:t>
            </a:r>
            <a:br>
              <a:rPr lang="en-US" sz="2400" dirty="0"/>
            </a:br>
            <a:endParaRPr lang="en-US" sz="2400" dirty="0"/>
          </a:p>
          <a:p>
            <a:pPr algn="ctr"/>
            <a:r>
              <a:rPr lang="en-US" sz="2400" dirty="0"/>
              <a:t>Always Watch for Boaters and Swimmers</a:t>
            </a:r>
          </a:p>
        </p:txBody>
      </p:sp>
    </p:spTree>
    <p:extLst>
      <p:ext uri="{BB962C8B-B14F-4D97-AF65-F5344CB8AC3E}">
        <p14:creationId xmlns:p14="http://schemas.microsoft.com/office/powerpoint/2010/main" val="3390096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35" y="1466533"/>
            <a:ext cx="4878861" cy="35855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Thank You!</a:t>
            </a:r>
            <a:br>
              <a:rPr lang="en-US" sz="72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Len </a:t>
            </a:r>
            <a:r>
              <a:rPr lang="en-US" sz="4000" dirty="0" err="1">
                <a:solidFill>
                  <a:schemeClr val="tx1"/>
                </a:solidFill>
              </a:rPr>
              <a:t>Bosma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Phil DeYoung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Jim </a:t>
            </a:r>
            <a:r>
              <a:rPr lang="en-US" sz="4000" dirty="0" err="1">
                <a:solidFill>
                  <a:schemeClr val="tx1"/>
                </a:solidFill>
              </a:rPr>
              <a:t>Caporale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Two white mugs with black text&#10;&#10;Description automatically generated with low confidence">
            <a:extLst>
              <a:ext uri="{FF2B5EF4-FFF2-40B4-BE49-F238E27FC236}">
                <a16:creationId xmlns:a16="http://schemas.microsoft.com/office/drawing/2014/main" id="{D117ED8D-370B-483A-77C3-B4F7FBF71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6596" y="1466533"/>
            <a:ext cx="6342288" cy="4389437"/>
          </a:xfrm>
        </p:spPr>
      </p:pic>
    </p:spTree>
    <p:extLst>
      <p:ext uri="{BB962C8B-B14F-4D97-AF65-F5344CB8AC3E}">
        <p14:creationId xmlns:p14="http://schemas.microsoft.com/office/powerpoint/2010/main" val="2874238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tx1"/>
                </a:solidFill>
              </a:rPr>
              <a:t>Thank You!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66BF8E-C035-DE42-8DC0-9BDDF77FE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9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913" y="803626"/>
            <a:ext cx="7979727" cy="3345745"/>
          </a:xfrm>
        </p:spPr>
        <p:txBody>
          <a:bodyPr>
            <a:normAutofit/>
          </a:bodyPr>
          <a:lstStyle/>
          <a:p>
            <a:r>
              <a:rPr lang="en-US" dirty="0"/>
              <a:t>Welcome / President’s Report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Amy Coon</a:t>
            </a:r>
          </a:p>
        </p:txBody>
      </p:sp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8AC72A47-C345-4D8E-21D2-834647A0C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70" y="2476499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47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FB5FD58-6088-4050-B6EE-AD474E094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Long Term Project Update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r>
              <a:rPr lang="en-US" dirty="0"/>
              <a:t>Jason Wiersma</a:t>
            </a:r>
          </a:p>
          <a:p>
            <a:pPr marL="0" indent="0">
              <a:buNone/>
            </a:pPr>
            <a:r>
              <a:rPr lang="en-US" dirty="0"/>
              <a:t>Kalamazoo County Drain Commissioner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B0B0ED-869E-2A4C-A583-54316D1D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" b="16970"/>
          <a:stretch/>
        </p:blipFill>
        <p:spPr>
          <a:xfrm>
            <a:off x="6565463" y="1847088"/>
            <a:ext cx="4353098" cy="4568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5902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54755"/>
            <a:ext cx="9905998" cy="934156"/>
          </a:xfrm>
        </p:spPr>
        <p:txBody>
          <a:bodyPr>
            <a:normAutofit/>
          </a:bodyPr>
          <a:lstStyle/>
          <a:p>
            <a:r>
              <a:rPr lang="en-US" dirty="0"/>
              <a:t>Nominations and Voting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A04B9-1C0C-9649-89EA-1AEEB9CCE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53118"/>
            <a:ext cx="9905998" cy="3539430"/>
          </a:xfrm>
        </p:spPr>
        <p:txBody>
          <a:bodyPr>
            <a:spAutoFit/>
          </a:bodyPr>
          <a:lstStyle/>
          <a:p>
            <a:pPr>
              <a:buClr>
                <a:schemeClr val="tx2"/>
              </a:buClr>
            </a:pPr>
            <a:r>
              <a:rPr lang="en-US" sz="3200" dirty="0"/>
              <a:t>Current Nominations</a:t>
            </a:r>
          </a:p>
          <a:p>
            <a:pPr lvl="1">
              <a:buClr>
                <a:schemeClr val="tx2"/>
              </a:buClr>
            </a:pPr>
            <a:r>
              <a:rPr lang="en-US" sz="3200" dirty="0"/>
              <a:t>Deb Duncan</a:t>
            </a:r>
          </a:p>
          <a:p>
            <a:pPr lvl="1">
              <a:buClr>
                <a:schemeClr val="tx2"/>
              </a:buClr>
            </a:pPr>
            <a:r>
              <a:rPr lang="en-US" sz="3200" dirty="0"/>
              <a:t>Jack </a:t>
            </a:r>
            <a:r>
              <a:rPr lang="en-US" sz="3200" dirty="0" err="1"/>
              <a:t>Gesmundo</a:t>
            </a:r>
            <a:endParaRPr lang="en-US" sz="3200" dirty="0"/>
          </a:p>
          <a:p>
            <a:pPr lvl="1">
              <a:buClr>
                <a:schemeClr val="tx2"/>
              </a:buClr>
            </a:pPr>
            <a:r>
              <a:rPr lang="en-US" sz="3200" dirty="0"/>
              <a:t>Scott </a:t>
            </a:r>
            <a:r>
              <a:rPr lang="en-US" sz="3200" dirty="0" err="1"/>
              <a:t>Ganton</a:t>
            </a:r>
            <a:endParaRPr lang="en-US" sz="3200" dirty="0"/>
          </a:p>
          <a:p>
            <a:pPr lvl="1">
              <a:buClr>
                <a:schemeClr val="tx2"/>
              </a:buClr>
            </a:pPr>
            <a:r>
              <a:rPr lang="en-US" sz="3200" dirty="0"/>
              <a:t>Judy Lewis</a:t>
            </a:r>
          </a:p>
          <a:p>
            <a:pPr>
              <a:buClr>
                <a:schemeClr val="tx2"/>
              </a:buClr>
            </a:pPr>
            <a:r>
              <a:rPr lang="en-US" sz="3200" dirty="0"/>
              <a:t>Write-Ins welcome</a:t>
            </a:r>
          </a:p>
        </p:txBody>
      </p:sp>
    </p:spTree>
    <p:extLst>
      <p:ext uri="{BB962C8B-B14F-4D97-AF65-F5344CB8AC3E}">
        <p14:creationId xmlns:p14="http://schemas.microsoft.com/office/powerpoint/2010/main" val="381760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650F-467D-2248-AD5E-35FF534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494844"/>
            <a:ext cx="9905998" cy="934156"/>
          </a:xfrm>
        </p:spPr>
        <p:txBody>
          <a:bodyPr>
            <a:normAutofit fontScale="90000"/>
          </a:bodyPr>
          <a:lstStyle/>
          <a:p>
            <a:r>
              <a:rPr lang="en-US" dirty="0"/>
              <a:t>Approval of 2022 Annual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4117283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E41-5678-9F43-9720-51D3913A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Drain Project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545E-188F-F84C-A2EC-CB001A94A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11380470" cy="4389120"/>
          </a:xfrm>
        </p:spPr>
        <p:txBody>
          <a:bodyPr>
            <a:normAutofit/>
          </a:bodyPr>
          <a:lstStyle/>
          <a:p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Short Term Pumping ended June 1, 2021</a:t>
            </a: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Lake Levels were still high and we needed a permanent fix</a:t>
            </a: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Eagle and Crooked Lakes petitioned the county to establish a Legal Lake Level</a:t>
            </a: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 circuit court judge issued the LLL on May 28, 2021.</a:t>
            </a: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Eagle Lake LLL was set at 899.26 and the special assessment district was created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73381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A4E41-5678-9F43-9720-51D3913A5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Drain Project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F545E-188F-F84C-A2EC-CB001A94A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11380470" cy="4389120"/>
          </a:xfrm>
        </p:spPr>
        <p:txBody>
          <a:bodyPr>
            <a:normAutofit/>
          </a:bodyPr>
          <a:lstStyle/>
          <a:p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Engineers submitted a permit application to EGLE</a:t>
            </a:r>
          </a:p>
          <a:p>
            <a:endParaRPr lang="en-US" sz="24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24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After many months of revisions, EGLE issued the permit Dec., 2022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4027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ontent Placeholder 1"/>
          <p:cNvSpPr txBox="1">
            <a:spLocks noGrp="1"/>
          </p:cNvSpPr>
          <p:nvPr>
            <p:ph type="body" idx="1"/>
          </p:nvPr>
        </p:nvSpPr>
        <p:spPr>
          <a:xfrm>
            <a:off x="1912329" y="1650533"/>
            <a:ext cx="8077201" cy="41148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t>First bidding 3-1-23 no bids  received,  second  bidding  4-12-23 one bid received. Difficult bidding environment.</a:t>
            </a:r>
          </a:p>
          <a:p>
            <a:r>
              <a:t>Initial construction bid of $4,914,248 reduced to $4,418,738  </a:t>
            </a:r>
          </a:p>
          <a:p>
            <a:r>
              <a:t>Cost sharing</a:t>
            </a:r>
          </a:p>
          <a:p>
            <a:pPr marL="742950" lvl="1" indent="-2857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Township (10%) - $530,000</a:t>
            </a:r>
          </a:p>
          <a:p>
            <a:pPr marL="742950" lvl="1" indent="-2857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County (12%) - $636,000</a:t>
            </a:r>
          </a:p>
          <a:p>
            <a:pPr marL="742950" lvl="1" indent="-285750">
              <a:spcBef>
                <a:spcPts val="500"/>
              </a:spcBef>
              <a:buClr>
                <a:schemeClr val="accent2"/>
              </a:buClr>
              <a:defRPr sz="2400"/>
            </a:pPr>
            <a:r>
              <a:t>FEMA Grant - $1,679,475 </a:t>
            </a:r>
          </a:p>
          <a:p>
            <a:r>
              <a:t>Required Contingency - $724,326</a:t>
            </a:r>
          </a:p>
        </p:txBody>
      </p:sp>
      <p:sp>
        <p:nvSpPr>
          <p:cNvPr id="101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04672">
              <a:defRPr sz="2992"/>
            </a:lvl1pPr>
          </a:lstStyle>
          <a:p>
            <a:r>
              <a:t>Project Costs - Notes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itle 2"/>
          <p:cNvSpPr txBox="1">
            <a:spLocks noGrp="1"/>
          </p:cNvSpPr>
          <p:nvPr>
            <p:ph type="title"/>
          </p:nvPr>
        </p:nvSpPr>
        <p:spPr>
          <a:xfrm>
            <a:off x="2209800" y="304800"/>
            <a:ext cx="8001000" cy="914400"/>
          </a:xfrm>
          <a:prstGeom prst="rect">
            <a:avLst/>
          </a:prstGeom>
        </p:spPr>
        <p:txBody>
          <a:bodyPr/>
          <a:lstStyle/>
          <a:p>
            <a:r>
              <a:t>Project Costs</a:t>
            </a:r>
          </a:p>
        </p:txBody>
      </p:sp>
      <p:pic>
        <p:nvPicPr>
          <p:cNvPr id="101" name="Content Placeholder 6" descr="Content Placeholder 6"/>
          <p:cNvPicPr>
            <a:picLocks noChangeAspect="1"/>
          </p:cNvPicPr>
          <p:nvPr/>
        </p:nvPicPr>
        <p:blipFill>
          <a:blip r:embed="rId2"/>
          <a:srcRect t="5023" r="2514" b="40740"/>
          <a:stretch>
            <a:fillRect/>
          </a:stretch>
        </p:blipFill>
        <p:spPr>
          <a:xfrm>
            <a:off x="2819400" y="1142999"/>
            <a:ext cx="6350000" cy="4572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8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" id="{68DC0BF2-CF6A-3B4C-A46E-8B732D4C9CFF}" vid="{7D773F37-6F08-974F-8C99-05C7F76151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4919</TotalTime>
  <Words>1222</Words>
  <Application>Microsoft Macintosh PowerPoint</Application>
  <PresentationFormat>Widescreen</PresentationFormat>
  <Paragraphs>170</Paragraphs>
  <Slides>30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Constantia</vt:lpstr>
      <vt:lpstr>Helvetica Neue</vt:lpstr>
      <vt:lpstr>Wingdings 2</vt:lpstr>
      <vt:lpstr>2018</vt:lpstr>
      <vt:lpstr>Eagle Lake Annual Meeting</vt:lpstr>
      <vt:lpstr>Agenda</vt:lpstr>
      <vt:lpstr>Welcome / President’s Report    Amy Coon</vt:lpstr>
      <vt:lpstr>Nominations and Voting</vt:lpstr>
      <vt:lpstr>Approval of 2022 Annual Meeting Minutes</vt:lpstr>
      <vt:lpstr>Drain Project Update</vt:lpstr>
      <vt:lpstr>Drain Project Update</vt:lpstr>
      <vt:lpstr>Project Costs - Notes</vt:lpstr>
      <vt:lpstr>Project Costs</vt:lpstr>
      <vt:lpstr>PowerPoint Presentation</vt:lpstr>
      <vt:lpstr>Drain Project Update</vt:lpstr>
      <vt:lpstr>Prepayment Deadline &amp; Construction Schedule</vt:lpstr>
      <vt:lpstr>Eagle Lake Annual Report</vt:lpstr>
      <vt:lpstr>Treasurer’s Report – Jim Caporale</vt:lpstr>
      <vt:lpstr>PowerPoint Presentation</vt:lpstr>
      <vt:lpstr>PowerPoint Presentation</vt:lpstr>
      <vt:lpstr>PowerPoint Presentation</vt:lpstr>
      <vt:lpstr>ELTA – Fiscal Year 2022 thru Mar 31</vt:lpstr>
      <vt:lpstr>SAD #1 – Fiscal Year 2022 thru March 31</vt:lpstr>
      <vt:lpstr>SAD #2 – Fiscal Year 2022 thru March 31</vt:lpstr>
      <vt:lpstr>Lake Quality Report</vt:lpstr>
      <vt:lpstr>Lake Quality Report - Aeration</vt:lpstr>
      <vt:lpstr>PowerPoint Presentation</vt:lpstr>
      <vt:lpstr>PowerPoint Presentation</vt:lpstr>
      <vt:lpstr>PowerPoint Presentation</vt:lpstr>
      <vt:lpstr>PowerPoint Presentation</vt:lpstr>
      <vt:lpstr>Safety and Legal Update   </vt:lpstr>
      <vt:lpstr>Thank You! Len Bosma Phil DeYoung Jim Caporale</vt:lpstr>
      <vt:lpstr>Thank You!</vt:lpstr>
      <vt:lpstr>Long Term Project Update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Lake Annual Meeting</dc:title>
  <dc:creator>Ken Toy</dc:creator>
  <cp:lastModifiedBy>Ken Toy</cp:lastModifiedBy>
  <cp:revision>38</cp:revision>
  <dcterms:created xsi:type="dcterms:W3CDTF">2020-08-19T10:28:31Z</dcterms:created>
  <dcterms:modified xsi:type="dcterms:W3CDTF">2023-05-17T21:25:50Z</dcterms:modified>
</cp:coreProperties>
</file>